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3" r:id="rId3"/>
    <p:sldMasterId id="2147483715" r:id="rId4"/>
  </p:sldMasterIdLst>
  <p:notesMasterIdLst>
    <p:notesMasterId r:id="rId67"/>
  </p:notesMasterIdLst>
  <p:sldIdLst>
    <p:sldId id="259"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p:cViewPr varScale="1">
        <p:scale>
          <a:sx n="85" d="100"/>
          <a:sy n="85" d="100"/>
        </p:scale>
        <p:origin x="1469"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C12A5-4085-46F5-A2C0-82407D174D9A}" type="datetimeFigureOut">
              <a:rPr lang="en-US" smtClean="0"/>
              <a:t>12/22/2016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5C3E9-8191-406E-93A3-B942AECE12CB}" type="slidenum">
              <a:rPr lang="en-US" smtClean="0"/>
              <a:t>‹#›</a:t>
            </a:fld>
            <a:endParaRPr lang="en-US"/>
          </a:p>
        </p:txBody>
      </p:sp>
    </p:spTree>
    <p:extLst>
      <p:ext uri="{BB962C8B-B14F-4D97-AF65-F5344CB8AC3E}">
        <p14:creationId xmlns:p14="http://schemas.microsoft.com/office/powerpoint/2010/main" val="429014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3D727-3EAB-4457-B150-401FAD14775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242799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MichaelBest">
    <p:spTree>
      <p:nvGrpSpPr>
        <p:cNvPr id="1" name=""/>
        <p:cNvGrpSpPr/>
        <p:nvPr/>
      </p:nvGrpSpPr>
      <p:grpSpPr>
        <a:xfrm>
          <a:off x="0" y="0"/>
          <a:ext cx="0" cy="0"/>
          <a:chOff x="0" y="0"/>
          <a:chExt cx="0" cy="0"/>
        </a:xfrm>
      </p:grpSpPr>
      <p:sp>
        <p:nvSpPr>
          <p:cNvPr id="30722" name="Rectangle 2"/>
          <p:cNvSpPr>
            <a:spLocks noGrp="1" noChangeArrowheads="1"/>
          </p:cNvSpPr>
          <p:nvPr>
            <p:ph type="ctrTitle" hasCustomPrompt="1"/>
          </p:nvPr>
        </p:nvSpPr>
        <p:spPr>
          <a:xfrm>
            <a:off x="914400" y="3276600"/>
            <a:ext cx="8038407" cy="533400"/>
          </a:xfrm>
        </p:spPr>
        <p:txBody>
          <a:bodyPr/>
          <a:lstStyle>
            <a:lvl1pPr algn="l">
              <a:lnSpc>
                <a:spcPct val="90000"/>
              </a:lnSpc>
              <a:defRPr sz="4000" baseline="0"/>
            </a:lvl1pPr>
          </a:lstStyle>
          <a:p>
            <a:pPr lvl="0"/>
            <a:r>
              <a:rPr lang="en-US" noProof="0" dirty="0" smtClean="0"/>
              <a:t>Click to Add Presentation Title</a:t>
            </a:r>
          </a:p>
        </p:txBody>
      </p:sp>
      <p:sp>
        <p:nvSpPr>
          <p:cNvPr id="30723" name="Rectangle 3"/>
          <p:cNvSpPr>
            <a:spLocks noGrp="1" noChangeArrowheads="1"/>
          </p:cNvSpPr>
          <p:nvPr>
            <p:ph type="subTitle" idx="1" hasCustomPrompt="1"/>
          </p:nvPr>
        </p:nvSpPr>
        <p:spPr>
          <a:xfrm>
            <a:off x="914400" y="4724400"/>
            <a:ext cx="5488399" cy="1219200"/>
          </a:xfrm>
        </p:spPr>
        <p:txBody>
          <a:bodyPr/>
          <a:lstStyle>
            <a:lvl1pPr marL="0" indent="0" algn="l">
              <a:lnSpc>
                <a:spcPct val="90000"/>
              </a:lnSpc>
              <a:spcBef>
                <a:spcPts val="0"/>
              </a:spcBef>
              <a:buFont typeface="Wingdings" charset="2"/>
              <a:buNone/>
              <a:defRPr sz="2000" baseline="0">
                <a:latin typeface="Arial" panose="020B0604020202020204" pitchFamily="34" charset="0"/>
                <a:cs typeface="Arial" panose="020B0604020202020204" pitchFamily="34" charset="0"/>
              </a:defRPr>
            </a:lvl1pPr>
          </a:lstStyle>
          <a:p>
            <a:pPr lvl="0"/>
            <a:r>
              <a:rPr lang="en-US" noProof="0" dirty="0" smtClean="0"/>
              <a:t>Click to Add Presenter Name(s)</a:t>
            </a:r>
            <a:br>
              <a:rPr lang="en-US" noProof="0" dirty="0" smtClean="0"/>
            </a:br>
            <a:r>
              <a:rPr lang="en-US" noProof="0" dirty="0" smtClean="0"/>
              <a:t>(please include full name with middle initial)</a:t>
            </a:r>
          </a:p>
        </p:txBody>
      </p:sp>
      <p:pic>
        <p:nvPicPr>
          <p:cNvPr id="30740" name="Picture 2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94874" y="1052378"/>
            <a:ext cx="2586526" cy="776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91193"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52807" y="0"/>
            <a:ext cx="191193" cy="6858000"/>
          </a:xfrm>
          <a:prstGeom prst="rect">
            <a:avLst/>
          </a:prstGeom>
        </p:spPr>
      </p:pic>
      <p:sp>
        <p:nvSpPr>
          <p:cNvPr id="4" name="Text Placeholder 3"/>
          <p:cNvSpPr>
            <a:spLocks noGrp="1"/>
          </p:cNvSpPr>
          <p:nvPr>
            <p:ph type="body" sz="quarter" idx="10" hasCustomPrompt="1"/>
          </p:nvPr>
        </p:nvSpPr>
        <p:spPr>
          <a:xfrm>
            <a:off x="914400" y="6400800"/>
            <a:ext cx="3030537" cy="215900"/>
          </a:xfrm>
        </p:spPr>
        <p:txBody>
          <a:bodyPr/>
          <a:lstStyle>
            <a:lvl1pPr marL="0" indent="0">
              <a:buNone/>
              <a:defRPr sz="800" baseline="0">
                <a:solidFill>
                  <a:schemeClr val="accent6">
                    <a:lumMod val="50000"/>
                  </a:schemeClr>
                </a:solidFill>
              </a:defRPr>
            </a:lvl1pPr>
            <a:lvl2pPr marL="284163" indent="0">
              <a:buNone/>
              <a:defRPr/>
            </a:lvl2pPr>
            <a:lvl3pPr marL="576263" indent="0">
              <a:buNone/>
              <a:defRPr/>
            </a:lvl3pPr>
            <a:lvl4pPr marL="846137" indent="0">
              <a:buNone/>
              <a:defRPr/>
            </a:lvl4pPr>
            <a:lvl5pPr marL="1139825" indent="0">
              <a:buNone/>
              <a:defRPr/>
            </a:lvl5pPr>
          </a:lstStyle>
          <a:p>
            <a:pPr lvl="0"/>
            <a:r>
              <a:rPr lang="en-US" dirty="0" smtClean="0"/>
              <a:t>Presentation Date (e.g. September 4, 2016)</a:t>
            </a:r>
            <a:endParaRPr lang="en-US" dirty="0"/>
          </a:p>
        </p:txBody>
      </p:sp>
      <p:pic>
        <p:nvPicPr>
          <p:cNvPr id="1026" name="Picture 2" descr="C:\Users\mrsawyer\Pictures\Other Company Logos\DBA.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67400" y="838200"/>
            <a:ext cx="2135537" cy="9722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resenter-MichaelBe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F775162-CBDB-402E-820D-73F9FCEF788D}" type="slidenum">
              <a:rPr lang="en-US" smtClean="0"/>
              <a:pPr/>
              <a:t>‹#›</a:t>
            </a:fld>
            <a:endParaRPr lang="en-US"/>
          </a:p>
        </p:txBody>
      </p:sp>
      <p:sp>
        <p:nvSpPr>
          <p:cNvPr id="7" name="Picture Placeholder 6"/>
          <p:cNvSpPr>
            <a:spLocks noGrp="1"/>
          </p:cNvSpPr>
          <p:nvPr>
            <p:ph type="pic" sz="quarter" idx="13" hasCustomPrompt="1"/>
          </p:nvPr>
        </p:nvSpPr>
        <p:spPr>
          <a:xfrm>
            <a:off x="762000" y="2438400"/>
            <a:ext cx="2441448" cy="1856232"/>
          </a:xfrm>
        </p:spPr>
        <p:txBody>
          <a:bodyPr/>
          <a:lstStyle>
            <a:lvl1pPr marL="0" indent="0" algn="ctr">
              <a:buNone/>
              <a:defRPr sz="1200" baseline="0"/>
            </a:lvl1pPr>
          </a:lstStyle>
          <a:p>
            <a:r>
              <a:rPr lang="en-US" dirty="0" smtClean="0"/>
              <a:t>Click here to insert bio image</a:t>
            </a:r>
            <a:endParaRPr lang="en-US" dirty="0"/>
          </a:p>
        </p:txBody>
      </p:sp>
      <p:sp>
        <p:nvSpPr>
          <p:cNvPr id="10" name="Rectangle 5"/>
          <p:cNvSpPr>
            <a:spLocks noGrp="1" noChangeArrowheads="1"/>
          </p:cNvSpPr>
          <p:nvPr>
            <p:ph type="ftr" sz="quarter" idx="3"/>
          </p:nvPr>
        </p:nvSpPr>
        <p:spPr bwMode="auto">
          <a:xfrm>
            <a:off x="685800" y="64008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accent6">
                    <a:lumMod val="50000"/>
                  </a:schemeClr>
                </a:solidFill>
                <a:latin typeface="+mn-lt"/>
              </a:defRPr>
            </a:lvl1pPr>
          </a:lstStyle>
          <a:p>
            <a:r>
              <a:rPr lang="en-US" sz="800" dirty="0" smtClean="0">
                <a:solidFill>
                  <a:schemeClr val="accent6">
                    <a:lumMod val="50000"/>
                  </a:schemeClr>
                </a:solidFill>
              </a:rPr>
              <a:t>© Michael</a:t>
            </a:r>
            <a:r>
              <a:rPr lang="en-US" sz="800" baseline="0" dirty="0" smtClean="0">
                <a:solidFill>
                  <a:schemeClr val="accent6">
                    <a:lumMod val="50000"/>
                  </a:schemeClr>
                </a:solidFill>
              </a:rPr>
              <a:t> Best &amp; Friedrich LLP</a:t>
            </a:r>
            <a:endParaRPr lang="en-US" sz="800" dirty="0">
              <a:solidFill>
                <a:schemeClr val="accent6">
                  <a:lumMod val="50000"/>
                </a:schemeClr>
              </a:solidFill>
            </a:endParaRPr>
          </a:p>
        </p:txBody>
      </p:sp>
      <p:sp>
        <p:nvSpPr>
          <p:cNvPr id="14" name="TextBox 13"/>
          <p:cNvSpPr txBox="1"/>
          <p:nvPr userDrawn="1"/>
        </p:nvSpPr>
        <p:spPr>
          <a:xfrm>
            <a:off x="685800" y="1600200"/>
            <a:ext cx="3810000" cy="461665"/>
          </a:xfrm>
          <a:prstGeom prst="rect">
            <a:avLst/>
          </a:prstGeom>
          <a:noFill/>
        </p:spPr>
        <p:txBody>
          <a:bodyPr wrap="square" rtlCol="0">
            <a:spAutoFit/>
          </a:bodyPr>
          <a:lstStyle/>
          <a:p>
            <a:r>
              <a:rPr lang="en-US" sz="2400" b="1" dirty="0" smtClean="0">
                <a:solidFill>
                  <a:schemeClr val="accent6">
                    <a:lumMod val="50000"/>
                  </a:schemeClr>
                </a:solidFill>
                <a:latin typeface="Arial" panose="020B0604020202020204" pitchFamily="34" charset="0"/>
                <a:ea typeface="+mj-ea"/>
                <a:cs typeface="Arial" panose="020B0604020202020204" pitchFamily="34" charset="0"/>
              </a:rPr>
              <a:t>Who We</a:t>
            </a:r>
            <a:r>
              <a:rPr lang="en-US" sz="2400" b="1" baseline="0" dirty="0" smtClean="0">
                <a:solidFill>
                  <a:schemeClr val="accent6">
                    <a:lumMod val="50000"/>
                  </a:schemeClr>
                </a:solidFill>
                <a:latin typeface="Arial" panose="020B0604020202020204" pitchFamily="34" charset="0"/>
                <a:ea typeface="+mj-ea"/>
                <a:cs typeface="Arial" panose="020B0604020202020204" pitchFamily="34" charset="0"/>
              </a:rPr>
              <a:t> Are</a:t>
            </a:r>
            <a:endParaRPr lang="en-US" sz="2400" b="1" dirty="0">
              <a:solidFill>
                <a:schemeClr val="accent6">
                  <a:lumMod val="50000"/>
                </a:schemeClr>
              </a:solidFill>
              <a:latin typeface="Arial" panose="020B0604020202020204" pitchFamily="34" charset="0"/>
              <a:ea typeface="+mj-ea"/>
              <a:cs typeface="Arial" panose="020B0604020202020204" pitchFamily="34" charset="0"/>
            </a:endParaRPr>
          </a:p>
        </p:txBody>
      </p:sp>
      <p:sp>
        <p:nvSpPr>
          <p:cNvPr id="3" name="Text Placeholder 2"/>
          <p:cNvSpPr>
            <a:spLocks noGrp="1"/>
          </p:cNvSpPr>
          <p:nvPr>
            <p:ph type="body" sz="quarter" idx="17" hasCustomPrompt="1"/>
          </p:nvPr>
        </p:nvSpPr>
        <p:spPr>
          <a:xfrm>
            <a:off x="685800" y="4572000"/>
            <a:ext cx="2514600" cy="304800"/>
          </a:xfrm>
        </p:spPr>
        <p:txBody>
          <a:bodyPr/>
          <a:lstStyle>
            <a:lvl1pPr marL="0" indent="0">
              <a:buNone/>
              <a:defRPr sz="1600"/>
            </a:lvl1pPr>
          </a:lstStyle>
          <a:p>
            <a:pPr lvl="0"/>
            <a:r>
              <a:rPr lang="en-US" sz="1600" dirty="0" smtClean="0"/>
              <a:t>Full Name</a:t>
            </a:r>
            <a:endParaRPr lang="en-US" dirty="0"/>
          </a:p>
        </p:txBody>
      </p:sp>
      <p:sp>
        <p:nvSpPr>
          <p:cNvPr id="6" name="Text Placeholder 5"/>
          <p:cNvSpPr>
            <a:spLocks noGrp="1"/>
          </p:cNvSpPr>
          <p:nvPr>
            <p:ph type="body" sz="quarter" idx="18" hasCustomPrompt="1"/>
          </p:nvPr>
        </p:nvSpPr>
        <p:spPr>
          <a:xfrm>
            <a:off x="685800" y="4876800"/>
            <a:ext cx="2514600" cy="228600"/>
          </a:xfrm>
        </p:spPr>
        <p:txBody>
          <a:bodyPr/>
          <a:lstStyle>
            <a:lvl1pPr marL="0" indent="0">
              <a:buNone/>
              <a:defRPr sz="1200"/>
            </a:lvl1pPr>
          </a:lstStyle>
          <a:p>
            <a:pPr lvl="0"/>
            <a:r>
              <a:rPr lang="en-US" dirty="0" smtClean="0"/>
              <a:t>Title</a:t>
            </a:r>
            <a:endParaRPr lang="en-US" dirty="0"/>
          </a:p>
        </p:txBody>
      </p:sp>
      <p:sp>
        <p:nvSpPr>
          <p:cNvPr id="15" name="Text Placeholder 14"/>
          <p:cNvSpPr>
            <a:spLocks noGrp="1"/>
          </p:cNvSpPr>
          <p:nvPr>
            <p:ph type="body" sz="quarter" idx="19" hasCustomPrompt="1"/>
          </p:nvPr>
        </p:nvSpPr>
        <p:spPr>
          <a:xfrm>
            <a:off x="685800" y="5257800"/>
            <a:ext cx="2514600" cy="228600"/>
          </a:xfrm>
        </p:spPr>
        <p:txBody>
          <a:bodyPr/>
          <a:lstStyle>
            <a:lvl1pPr marL="0" indent="0">
              <a:buNone/>
              <a:defRPr sz="1200" u="sng"/>
            </a:lvl1pPr>
          </a:lstStyle>
          <a:p>
            <a:pPr lvl="0"/>
            <a:r>
              <a:rPr lang="en-US" dirty="0" smtClean="0"/>
              <a:t>Email address</a:t>
            </a:r>
            <a:endParaRPr lang="en-US" dirty="0"/>
          </a:p>
        </p:txBody>
      </p:sp>
      <p:sp>
        <p:nvSpPr>
          <p:cNvPr id="17" name="Text Placeholder 16"/>
          <p:cNvSpPr>
            <a:spLocks noGrp="1"/>
          </p:cNvSpPr>
          <p:nvPr>
            <p:ph type="body" sz="quarter" idx="20" hasCustomPrompt="1"/>
          </p:nvPr>
        </p:nvSpPr>
        <p:spPr>
          <a:xfrm>
            <a:off x="685800" y="5486400"/>
            <a:ext cx="2514600" cy="228600"/>
          </a:xfrm>
        </p:spPr>
        <p:txBody>
          <a:bodyPr/>
          <a:lstStyle>
            <a:lvl1pPr marL="0" indent="0">
              <a:buNone/>
              <a:defRPr sz="1200"/>
            </a:lvl1pPr>
          </a:lstStyle>
          <a:p>
            <a:pPr lvl="0"/>
            <a:r>
              <a:rPr lang="en-US" dirty="0" smtClean="0"/>
              <a:t>T. </a:t>
            </a:r>
            <a:r>
              <a:rPr lang="en-US" dirty="0" err="1" smtClean="0"/>
              <a:t>xxx.xxx.xxxx</a:t>
            </a:r>
            <a:endParaRPr lang="en-US" dirty="0"/>
          </a:p>
        </p:txBody>
      </p:sp>
      <p:sp>
        <p:nvSpPr>
          <p:cNvPr id="11" name="Picture Placeholder 6"/>
          <p:cNvSpPr>
            <a:spLocks noGrp="1"/>
          </p:cNvSpPr>
          <p:nvPr>
            <p:ph type="pic" sz="quarter" idx="21" hasCustomPrompt="1"/>
          </p:nvPr>
        </p:nvSpPr>
        <p:spPr>
          <a:xfrm>
            <a:off x="3502152" y="2438400"/>
            <a:ext cx="2441448" cy="1856232"/>
          </a:xfrm>
        </p:spPr>
        <p:txBody>
          <a:bodyPr/>
          <a:lstStyle>
            <a:lvl1pPr marL="0" indent="0" algn="ctr">
              <a:buNone/>
              <a:defRPr sz="1200" baseline="0"/>
            </a:lvl1pPr>
          </a:lstStyle>
          <a:p>
            <a:r>
              <a:rPr lang="en-US" dirty="0" smtClean="0"/>
              <a:t>Click here to insert bio image</a:t>
            </a:r>
            <a:endParaRPr lang="en-US" dirty="0"/>
          </a:p>
        </p:txBody>
      </p:sp>
      <p:sp>
        <p:nvSpPr>
          <p:cNvPr id="4" name="Text Placeholder 3"/>
          <p:cNvSpPr>
            <a:spLocks noGrp="1"/>
          </p:cNvSpPr>
          <p:nvPr>
            <p:ph type="body" sz="quarter" idx="22" hasCustomPrompt="1"/>
          </p:nvPr>
        </p:nvSpPr>
        <p:spPr>
          <a:xfrm>
            <a:off x="3429000" y="4572000"/>
            <a:ext cx="2514600" cy="304800"/>
          </a:xfrm>
        </p:spPr>
        <p:txBody>
          <a:bodyPr/>
          <a:lstStyle>
            <a:lvl1pPr marL="0" indent="0">
              <a:buNone/>
              <a:defRPr sz="1600"/>
            </a:lvl1pPr>
          </a:lstStyle>
          <a:p>
            <a:pPr lvl="0"/>
            <a:r>
              <a:rPr lang="en-US" dirty="0" smtClean="0"/>
              <a:t>Full Name</a:t>
            </a:r>
            <a:endParaRPr lang="en-US" dirty="0"/>
          </a:p>
        </p:txBody>
      </p:sp>
      <p:sp>
        <p:nvSpPr>
          <p:cNvPr id="9" name="Text Placeholder 8"/>
          <p:cNvSpPr>
            <a:spLocks noGrp="1"/>
          </p:cNvSpPr>
          <p:nvPr>
            <p:ph type="body" sz="quarter" idx="23" hasCustomPrompt="1"/>
          </p:nvPr>
        </p:nvSpPr>
        <p:spPr>
          <a:xfrm>
            <a:off x="3429000" y="4876800"/>
            <a:ext cx="2514600" cy="228600"/>
          </a:xfrm>
        </p:spPr>
        <p:txBody>
          <a:bodyPr/>
          <a:lstStyle>
            <a:lvl1pPr marL="0" indent="0">
              <a:buNone/>
              <a:defRPr sz="1200"/>
            </a:lvl1pPr>
          </a:lstStyle>
          <a:p>
            <a:pPr lvl="0"/>
            <a:r>
              <a:rPr lang="en-US" dirty="0" smtClean="0"/>
              <a:t>Title</a:t>
            </a:r>
            <a:endParaRPr lang="en-US" dirty="0"/>
          </a:p>
        </p:txBody>
      </p:sp>
      <p:sp>
        <p:nvSpPr>
          <p:cNvPr id="13" name="Text Placeholder 12"/>
          <p:cNvSpPr>
            <a:spLocks noGrp="1"/>
          </p:cNvSpPr>
          <p:nvPr>
            <p:ph type="body" sz="quarter" idx="24" hasCustomPrompt="1"/>
          </p:nvPr>
        </p:nvSpPr>
        <p:spPr>
          <a:xfrm>
            <a:off x="3429000" y="5257800"/>
            <a:ext cx="2514600" cy="228600"/>
          </a:xfrm>
        </p:spPr>
        <p:txBody>
          <a:bodyPr/>
          <a:lstStyle>
            <a:lvl1pPr marL="0" indent="0">
              <a:buNone/>
              <a:defRPr sz="1200" u="sng"/>
            </a:lvl1pPr>
          </a:lstStyle>
          <a:p>
            <a:pPr lvl="0"/>
            <a:r>
              <a:rPr lang="en-US" dirty="0" smtClean="0"/>
              <a:t>Email address</a:t>
            </a:r>
            <a:endParaRPr lang="en-US" dirty="0"/>
          </a:p>
        </p:txBody>
      </p:sp>
      <p:sp>
        <p:nvSpPr>
          <p:cNvPr id="18" name="Text Placeholder 17"/>
          <p:cNvSpPr>
            <a:spLocks noGrp="1"/>
          </p:cNvSpPr>
          <p:nvPr>
            <p:ph type="body" sz="quarter" idx="25" hasCustomPrompt="1"/>
          </p:nvPr>
        </p:nvSpPr>
        <p:spPr>
          <a:xfrm>
            <a:off x="3429000" y="5486400"/>
            <a:ext cx="2514600" cy="228600"/>
          </a:xfrm>
        </p:spPr>
        <p:txBody>
          <a:bodyPr/>
          <a:lstStyle>
            <a:lvl1pPr marL="0" indent="0">
              <a:buNone/>
              <a:defRPr sz="1200"/>
            </a:lvl1pPr>
          </a:lstStyle>
          <a:p>
            <a:pPr lvl="0"/>
            <a:r>
              <a:rPr lang="en-US" dirty="0" smtClean="0"/>
              <a:t>T. </a:t>
            </a:r>
            <a:r>
              <a:rPr lang="en-US" dirty="0" err="1" smtClean="0"/>
              <a:t>xxx.xxx.xxxx</a:t>
            </a:r>
            <a:endParaRPr lang="en-US" dirty="0"/>
          </a:p>
        </p:txBody>
      </p:sp>
      <p:sp>
        <p:nvSpPr>
          <p:cNvPr id="8" name="Picture Placeholder 7"/>
          <p:cNvSpPr>
            <a:spLocks noGrp="1"/>
          </p:cNvSpPr>
          <p:nvPr>
            <p:ph type="pic" sz="quarter" idx="26" hasCustomPrompt="1"/>
          </p:nvPr>
        </p:nvSpPr>
        <p:spPr>
          <a:xfrm>
            <a:off x="6248400" y="2438400"/>
            <a:ext cx="2441448" cy="1856232"/>
          </a:xfrm>
        </p:spPr>
        <p:txBody>
          <a:bodyPr/>
          <a:lstStyle>
            <a:lvl1pPr marL="0" marR="0" indent="0" algn="ctr" defTabSz="914400" rtl="0" eaLnBrk="1" fontAlgn="base" latinLnBrk="0" hangingPunct="1">
              <a:lnSpc>
                <a:spcPct val="100000"/>
              </a:lnSpc>
              <a:spcBef>
                <a:spcPct val="20000"/>
              </a:spcBef>
              <a:spcAft>
                <a:spcPct val="0"/>
              </a:spcAft>
              <a:buClr>
                <a:schemeClr val="accent2"/>
              </a:buClr>
              <a:buSzTx/>
              <a:buFont typeface="Arial" panose="020B0604020202020204" pitchFamily="34" charset="0"/>
              <a:buNone/>
              <a:tabLst/>
              <a:defRPr sz="1200"/>
            </a:lvl1pPr>
          </a:lstStyle>
          <a:p>
            <a:r>
              <a:rPr lang="en-US" dirty="0" smtClean="0"/>
              <a:t>Click here to insert bio image</a:t>
            </a:r>
          </a:p>
          <a:p>
            <a:endParaRPr lang="en-US" dirty="0"/>
          </a:p>
        </p:txBody>
      </p:sp>
      <p:sp>
        <p:nvSpPr>
          <p:cNvPr id="19" name="Text Placeholder 18"/>
          <p:cNvSpPr>
            <a:spLocks noGrp="1"/>
          </p:cNvSpPr>
          <p:nvPr>
            <p:ph type="body" sz="quarter" idx="27" hasCustomPrompt="1"/>
          </p:nvPr>
        </p:nvSpPr>
        <p:spPr>
          <a:xfrm>
            <a:off x="6172200" y="4572000"/>
            <a:ext cx="2514600" cy="304800"/>
          </a:xfrm>
        </p:spPr>
        <p:txBody>
          <a:bodyPr/>
          <a:lstStyle>
            <a:lvl1pPr marL="0" indent="0">
              <a:buNone/>
              <a:defRPr sz="1600"/>
            </a:lvl1pPr>
          </a:lstStyle>
          <a:p>
            <a:pPr lvl="0"/>
            <a:r>
              <a:rPr lang="en-US" dirty="0" smtClean="0"/>
              <a:t>Full Name</a:t>
            </a:r>
            <a:endParaRPr lang="en-US" dirty="0"/>
          </a:p>
        </p:txBody>
      </p:sp>
      <p:sp>
        <p:nvSpPr>
          <p:cNvPr id="21" name="Text Placeholder 20"/>
          <p:cNvSpPr>
            <a:spLocks noGrp="1"/>
          </p:cNvSpPr>
          <p:nvPr>
            <p:ph type="body" sz="quarter" idx="28" hasCustomPrompt="1"/>
          </p:nvPr>
        </p:nvSpPr>
        <p:spPr>
          <a:xfrm>
            <a:off x="6172200" y="4876800"/>
            <a:ext cx="2514600" cy="228600"/>
          </a:xfrm>
        </p:spPr>
        <p:txBody>
          <a:bodyPr/>
          <a:lstStyle>
            <a:lvl1pPr marL="0" indent="0">
              <a:buNone/>
              <a:defRPr sz="1200"/>
            </a:lvl1pPr>
          </a:lstStyle>
          <a:p>
            <a:pPr lvl="0"/>
            <a:r>
              <a:rPr lang="en-US" dirty="0" smtClean="0"/>
              <a:t>Title</a:t>
            </a:r>
            <a:endParaRPr lang="en-US" dirty="0"/>
          </a:p>
        </p:txBody>
      </p:sp>
      <p:sp>
        <p:nvSpPr>
          <p:cNvPr id="23" name="Text Placeholder 22"/>
          <p:cNvSpPr>
            <a:spLocks noGrp="1"/>
          </p:cNvSpPr>
          <p:nvPr>
            <p:ph type="body" sz="quarter" idx="29" hasCustomPrompt="1"/>
          </p:nvPr>
        </p:nvSpPr>
        <p:spPr>
          <a:xfrm>
            <a:off x="6172200" y="5257800"/>
            <a:ext cx="2514600" cy="228600"/>
          </a:xfrm>
        </p:spPr>
        <p:txBody>
          <a:bodyPr/>
          <a:lstStyle>
            <a:lvl1pPr marL="0" indent="0">
              <a:buNone/>
              <a:defRPr sz="1200" u="sng"/>
            </a:lvl1pPr>
          </a:lstStyle>
          <a:p>
            <a:pPr lvl="0"/>
            <a:r>
              <a:rPr lang="en-US" dirty="0" smtClean="0"/>
              <a:t>Email address</a:t>
            </a:r>
          </a:p>
        </p:txBody>
      </p:sp>
      <p:sp>
        <p:nvSpPr>
          <p:cNvPr id="25" name="Text Placeholder 24"/>
          <p:cNvSpPr>
            <a:spLocks noGrp="1"/>
          </p:cNvSpPr>
          <p:nvPr>
            <p:ph type="body" sz="quarter" idx="30" hasCustomPrompt="1"/>
          </p:nvPr>
        </p:nvSpPr>
        <p:spPr>
          <a:xfrm>
            <a:off x="6172200" y="5486400"/>
            <a:ext cx="2514600" cy="228600"/>
          </a:xfrm>
        </p:spPr>
        <p:txBody>
          <a:bodyPr/>
          <a:lstStyle>
            <a:lvl1pPr marL="0" indent="0">
              <a:buNone/>
              <a:defRPr sz="1200"/>
            </a:lvl1pPr>
          </a:lstStyle>
          <a:p>
            <a:pPr lvl="0"/>
            <a:r>
              <a:rPr lang="en-US" dirty="0" smtClean="0"/>
              <a:t>T. </a:t>
            </a:r>
            <a:r>
              <a:rPr lang="en-US" dirty="0" err="1" smtClean="0"/>
              <a:t>xxx.xxx.xxxx</a:t>
            </a:r>
            <a:endParaRPr lang="en-US" dirty="0"/>
          </a:p>
        </p:txBody>
      </p:sp>
    </p:spTree>
    <p:extLst>
      <p:ext uri="{BB962C8B-B14F-4D97-AF65-F5344CB8AC3E}">
        <p14:creationId xmlns:p14="http://schemas.microsoft.com/office/powerpoint/2010/main" val="28519789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ffice Locations or End Slide 1 - MichaelBes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775162-CBDB-402E-820D-73F9FCEF788D}" type="slidenum">
              <a:rPr lang="en-US" smtClean="0"/>
              <a:pPr/>
              <a:t>‹#›</a:t>
            </a:fld>
            <a:endParaRPr lang="en-US"/>
          </a:p>
        </p:txBody>
      </p:sp>
      <p:sp>
        <p:nvSpPr>
          <p:cNvPr id="7" name="TextBox 6"/>
          <p:cNvSpPr txBox="1"/>
          <p:nvPr userDrawn="1"/>
        </p:nvSpPr>
        <p:spPr>
          <a:xfrm>
            <a:off x="1247456" y="2212238"/>
            <a:ext cx="1828800" cy="830997"/>
          </a:xfrm>
          <a:prstGeom prst="rect">
            <a:avLst/>
          </a:prstGeom>
          <a:noFill/>
        </p:spPr>
        <p:txBody>
          <a:bodyPr wrap="square" rtlCol="0">
            <a:spAutoFit/>
          </a:bodyPr>
          <a:lstStyle/>
          <a:p>
            <a:r>
              <a:rPr lang="en-US" dirty="0" smtClean="0">
                <a:solidFill>
                  <a:schemeClr val="accent6">
                    <a:lumMod val="50000"/>
                  </a:schemeClr>
                </a:solidFill>
              </a:rPr>
              <a:t>Austin</a:t>
            </a:r>
          </a:p>
          <a:p>
            <a:r>
              <a:rPr lang="en-US" sz="1000" dirty="0" smtClean="0">
                <a:solidFill>
                  <a:schemeClr val="accent6">
                    <a:lumMod val="50000"/>
                  </a:schemeClr>
                </a:solidFill>
              </a:rPr>
              <a:t>Terrace 7 Building</a:t>
            </a:r>
          </a:p>
          <a:p>
            <a:r>
              <a:rPr lang="en-US" sz="1000" dirty="0" smtClean="0">
                <a:solidFill>
                  <a:schemeClr val="accent6">
                    <a:lumMod val="50000"/>
                  </a:schemeClr>
                </a:solidFill>
              </a:rPr>
              <a:t>2801 Via Fortuna, Suite 300</a:t>
            </a:r>
          </a:p>
          <a:p>
            <a:r>
              <a:rPr lang="en-US" sz="1000" dirty="0" smtClean="0">
                <a:solidFill>
                  <a:schemeClr val="accent6">
                    <a:lumMod val="50000"/>
                  </a:schemeClr>
                </a:solidFill>
              </a:rPr>
              <a:t>Austin, Texas 78746</a:t>
            </a:r>
            <a:endParaRPr lang="en-US" sz="1000" dirty="0">
              <a:solidFill>
                <a:schemeClr val="accent6">
                  <a:lumMod val="50000"/>
                </a:schemeClr>
              </a:solidFill>
            </a:endParaRPr>
          </a:p>
        </p:txBody>
      </p:sp>
      <p:sp>
        <p:nvSpPr>
          <p:cNvPr id="8" name="TextBox 7"/>
          <p:cNvSpPr txBox="1"/>
          <p:nvPr userDrawn="1"/>
        </p:nvSpPr>
        <p:spPr>
          <a:xfrm>
            <a:off x="3565358" y="2212238"/>
            <a:ext cx="2362200" cy="830997"/>
          </a:xfrm>
          <a:prstGeom prst="rect">
            <a:avLst/>
          </a:prstGeom>
          <a:noFill/>
        </p:spPr>
        <p:txBody>
          <a:bodyPr wrap="square" rtlCol="0">
            <a:spAutoFit/>
          </a:bodyPr>
          <a:lstStyle/>
          <a:p>
            <a:r>
              <a:rPr lang="en-US" dirty="0" smtClean="0">
                <a:solidFill>
                  <a:schemeClr val="accent6">
                    <a:lumMod val="50000"/>
                  </a:schemeClr>
                </a:solidFill>
              </a:rPr>
              <a:t>Chicago</a:t>
            </a:r>
          </a:p>
          <a:p>
            <a:r>
              <a:rPr lang="en-US" sz="1000" dirty="0" smtClean="0">
                <a:solidFill>
                  <a:schemeClr val="accent6">
                    <a:lumMod val="50000"/>
                  </a:schemeClr>
                </a:solidFill>
              </a:rPr>
              <a:t>Two Prudential Plaza</a:t>
            </a:r>
          </a:p>
          <a:p>
            <a:r>
              <a:rPr lang="en-US" sz="1000" dirty="0" smtClean="0">
                <a:solidFill>
                  <a:schemeClr val="accent6">
                    <a:lumMod val="50000"/>
                  </a:schemeClr>
                </a:solidFill>
              </a:rPr>
              <a:t>180 North Stetson Avenue, Suite 2000</a:t>
            </a:r>
          </a:p>
          <a:p>
            <a:r>
              <a:rPr lang="en-US" sz="1000" dirty="0" smtClean="0">
                <a:solidFill>
                  <a:schemeClr val="accent6">
                    <a:lumMod val="50000"/>
                  </a:schemeClr>
                </a:solidFill>
              </a:rPr>
              <a:t>Chicago, Illinois 60601</a:t>
            </a:r>
            <a:endParaRPr lang="en-US" sz="1000" dirty="0">
              <a:solidFill>
                <a:schemeClr val="accent6">
                  <a:lumMod val="50000"/>
                </a:schemeClr>
              </a:solidFill>
            </a:endParaRPr>
          </a:p>
        </p:txBody>
      </p:sp>
      <p:sp>
        <p:nvSpPr>
          <p:cNvPr id="9" name="TextBox 8"/>
          <p:cNvSpPr txBox="1"/>
          <p:nvPr userDrawn="1"/>
        </p:nvSpPr>
        <p:spPr>
          <a:xfrm>
            <a:off x="6176575" y="2209800"/>
            <a:ext cx="1752600" cy="830997"/>
          </a:xfrm>
          <a:prstGeom prst="rect">
            <a:avLst/>
          </a:prstGeom>
          <a:noFill/>
        </p:spPr>
        <p:txBody>
          <a:bodyPr wrap="square" rtlCol="0">
            <a:spAutoFit/>
          </a:bodyPr>
          <a:lstStyle/>
          <a:p>
            <a:r>
              <a:rPr lang="en-US" dirty="0" smtClean="0">
                <a:solidFill>
                  <a:schemeClr val="accent6">
                    <a:lumMod val="50000"/>
                  </a:schemeClr>
                </a:solidFill>
              </a:rPr>
              <a:t>Madison</a:t>
            </a:r>
          </a:p>
          <a:p>
            <a:r>
              <a:rPr lang="en-US" sz="1000" dirty="0" smtClean="0">
                <a:solidFill>
                  <a:schemeClr val="accent6">
                    <a:lumMod val="50000"/>
                  </a:schemeClr>
                </a:solidFill>
              </a:rPr>
              <a:t>One South Pinckney Street</a:t>
            </a:r>
          </a:p>
          <a:p>
            <a:r>
              <a:rPr lang="en-US" sz="1000" dirty="0" smtClean="0">
                <a:solidFill>
                  <a:schemeClr val="accent6">
                    <a:lumMod val="50000"/>
                  </a:schemeClr>
                </a:solidFill>
              </a:rPr>
              <a:t>Suite 700</a:t>
            </a:r>
          </a:p>
          <a:p>
            <a:r>
              <a:rPr lang="en-US" sz="1000" dirty="0" smtClean="0">
                <a:solidFill>
                  <a:schemeClr val="accent6">
                    <a:lumMod val="50000"/>
                  </a:schemeClr>
                </a:solidFill>
              </a:rPr>
              <a:t>Madison, Wisconsin 53703</a:t>
            </a:r>
            <a:endParaRPr lang="en-US" sz="1000" dirty="0">
              <a:solidFill>
                <a:schemeClr val="accent6">
                  <a:lumMod val="50000"/>
                </a:schemeClr>
              </a:solidFill>
            </a:endParaRPr>
          </a:p>
        </p:txBody>
      </p:sp>
      <p:sp>
        <p:nvSpPr>
          <p:cNvPr id="11" name="TextBox 10"/>
          <p:cNvSpPr txBox="1"/>
          <p:nvPr userDrawn="1"/>
        </p:nvSpPr>
        <p:spPr>
          <a:xfrm>
            <a:off x="1247456" y="3124200"/>
            <a:ext cx="1828800" cy="677108"/>
          </a:xfrm>
          <a:prstGeom prst="rect">
            <a:avLst/>
          </a:prstGeom>
          <a:noFill/>
        </p:spPr>
        <p:txBody>
          <a:bodyPr wrap="square" rtlCol="0">
            <a:spAutoFit/>
          </a:bodyPr>
          <a:lstStyle/>
          <a:p>
            <a:r>
              <a:rPr lang="it-IT" dirty="0" smtClean="0">
                <a:solidFill>
                  <a:schemeClr val="accent6">
                    <a:lumMod val="50000"/>
                  </a:schemeClr>
                </a:solidFill>
              </a:rPr>
              <a:t>Manitowoc</a:t>
            </a:r>
          </a:p>
          <a:p>
            <a:r>
              <a:rPr lang="it-IT" sz="1000" dirty="0" smtClean="0">
                <a:solidFill>
                  <a:schemeClr val="accent6">
                    <a:lumMod val="50000"/>
                  </a:schemeClr>
                </a:solidFill>
              </a:rPr>
              <a:t>1000 Maritime Drive</a:t>
            </a:r>
          </a:p>
          <a:p>
            <a:r>
              <a:rPr lang="it-IT" sz="1000" dirty="0" smtClean="0">
                <a:solidFill>
                  <a:schemeClr val="accent6">
                    <a:lumMod val="50000"/>
                  </a:schemeClr>
                </a:solidFill>
              </a:rPr>
              <a:t>Manitowoc, Wisconsin 54220</a:t>
            </a:r>
            <a:endParaRPr lang="en-US" sz="1000" dirty="0">
              <a:solidFill>
                <a:schemeClr val="accent6">
                  <a:lumMod val="50000"/>
                </a:schemeClr>
              </a:solidFill>
            </a:endParaRPr>
          </a:p>
        </p:txBody>
      </p:sp>
      <p:sp>
        <p:nvSpPr>
          <p:cNvPr id="12" name="TextBox 11"/>
          <p:cNvSpPr txBox="1"/>
          <p:nvPr userDrawn="1"/>
        </p:nvSpPr>
        <p:spPr>
          <a:xfrm>
            <a:off x="3565358" y="3124200"/>
            <a:ext cx="1828800" cy="830997"/>
          </a:xfrm>
          <a:prstGeom prst="rect">
            <a:avLst/>
          </a:prstGeom>
          <a:noFill/>
        </p:spPr>
        <p:txBody>
          <a:bodyPr wrap="square" rtlCol="0">
            <a:spAutoFit/>
          </a:bodyPr>
          <a:lstStyle/>
          <a:p>
            <a:r>
              <a:rPr lang="it-IT" dirty="0" smtClean="0">
                <a:solidFill>
                  <a:schemeClr val="accent6">
                    <a:lumMod val="50000"/>
                  </a:schemeClr>
                </a:solidFill>
              </a:rPr>
              <a:t>Milwaukee</a:t>
            </a:r>
          </a:p>
          <a:p>
            <a:r>
              <a:rPr lang="it-IT" sz="1000" dirty="0" smtClean="0">
                <a:solidFill>
                  <a:schemeClr val="accent6">
                    <a:lumMod val="50000"/>
                  </a:schemeClr>
                </a:solidFill>
              </a:rPr>
              <a:t>100 East Wisconsin Avenue</a:t>
            </a:r>
          </a:p>
          <a:p>
            <a:r>
              <a:rPr lang="it-IT" sz="1000" dirty="0" smtClean="0">
                <a:solidFill>
                  <a:schemeClr val="accent6">
                    <a:lumMod val="50000"/>
                  </a:schemeClr>
                </a:solidFill>
              </a:rPr>
              <a:t>Suite 3300</a:t>
            </a:r>
          </a:p>
          <a:p>
            <a:r>
              <a:rPr lang="it-IT" sz="1000" dirty="0" smtClean="0">
                <a:solidFill>
                  <a:schemeClr val="accent6">
                    <a:lumMod val="50000"/>
                  </a:schemeClr>
                </a:solidFill>
              </a:rPr>
              <a:t>Milwaukee, Wisconsin 53202</a:t>
            </a:r>
            <a:endParaRPr lang="en-US" sz="1000" dirty="0">
              <a:solidFill>
                <a:schemeClr val="accent6">
                  <a:lumMod val="50000"/>
                </a:schemeClr>
              </a:solidFill>
            </a:endParaRPr>
          </a:p>
        </p:txBody>
      </p:sp>
      <p:sp>
        <p:nvSpPr>
          <p:cNvPr id="13" name="TextBox 12"/>
          <p:cNvSpPr txBox="1"/>
          <p:nvPr userDrawn="1"/>
        </p:nvSpPr>
        <p:spPr>
          <a:xfrm>
            <a:off x="6176575" y="3124200"/>
            <a:ext cx="2654786" cy="830997"/>
          </a:xfrm>
          <a:prstGeom prst="rect">
            <a:avLst/>
          </a:prstGeom>
          <a:noFill/>
        </p:spPr>
        <p:txBody>
          <a:bodyPr wrap="square" rtlCol="0">
            <a:spAutoFit/>
          </a:bodyPr>
          <a:lstStyle/>
          <a:p>
            <a:r>
              <a:rPr lang="en-US" dirty="0" smtClean="0">
                <a:solidFill>
                  <a:schemeClr val="accent6">
                    <a:lumMod val="50000"/>
                  </a:schemeClr>
                </a:solidFill>
              </a:rPr>
              <a:t>Salt Lake City - Midvale</a:t>
            </a:r>
          </a:p>
          <a:p>
            <a:r>
              <a:rPr lang="en-US" sz="1000" dirty="0" smtClean="0">
                <a:solidFill>
                  <a:schemeClr val="accent6">
                    <a:lumMod val="50000"/>
                  </a:schemeClr>
                </a:solidFill>
              </a:rPr>
              <a:t>6995 Union Park Center</a:t>
            </a:r>
          </a:p>
          <a:p>
            <a:r>
              <a:rPr lang="en-US" sz="1000" dirty="0" smtClean="0">
                <a:solidFill>
                  <a:schemeClr val="accent6">
                    <a:lumMod val="50000"/>
                  </a:schemeClr>
                </a:solidFill>
              </a:rPr>
              <a:t>Suite 100</a:t>
            </a:r>
          </a:p>
          <a:p>
            <a:r>
              <a:rPr lang="en-US" sz="1000" dirty="0" smtClean="0">
                <a:solidFill>
                  <a:schemeClr val="accent6">
                    <a:lumMod val="50000"/>
                  </a:schemeClr>
                </a:solidFill>
              </a:rPr>
              <a:t>Midvale, Utah 84047</a:t>
            </a:r>
            <a:endParaRPr lang="en-US" sz="1000" dirty="0">
              <a:solidFill>
                <a:schemeClr val="accent6">
                  <a:lumMod val="50000"/>
                </a:schemeClr>
              </a:solidFill>
            </a:endParaRPr>
          </a:p>
        </p:txBody>
      </p:sp>
      <p:sp>
        <p:nvSpPr>
          <p:cNvPr id="14" name="TextBox 13"/>
          <p:cNvSpPr txBox="1"/>
          <p:nvPr userDrawn="1"/>
        </p:nvSpPr>
        <p:spPr>
          <a:xfrm>
            <a:off x="3565358" y="4089717"/>
            <a:ext cx="2209800" cy="830997"/>
          </a:xfrm>
          <a:prstGeom prst="rect">
            <a:avLst/>
          </a:prstGeom>
          <a:noFill/>
        </p:spPr>
        <p:txBody>
          <a:bodyPr wrap="square" rtlCol="0">
            <a:spAutoFit/>
          </a:bodyPr>
          <a:lstStyle/>
          <a:p>
            <a:r>
              <a:rPr lang="en-US" dirty="0" smtClean="0">
                <a:solidFill>
                  <a:schemeClr val="accent6">
                    <a:lumMod val="50000"/>
                  </a:schemeClr>
                </a:solidFill>
              </a:rPr>
              <a:t>Washington,</a:t>
            </a:r>
            <a:r>
              <a:rPr lang="en-US" sz="1800" dirty="0" smtClean="0">
                <a:solidFill>
                  <a:schemeClr val="accent6">
                    <a:lumMod val="50000"/>
                  </a:schemeClr>
                </a:solidFill>
              </a:rPr>
              <a:t> D.C.</a:t>
            </a:r>
          </a:p>
          <a:p>
            <a:r>
              <a:rPr lang="en-US" sz="1000" dirty="0" smtClean="0">
                <a:solidFill>
                  <a:schemeClr val="accent6">
                    <a:lumMod val="50000"/>
                  </a:schemeClr>
                </a:solidFill>
              </a:rPr>
              <a:t>601 Pennsylvania Avenue, NW Suite 700 South</a:t>
            </a:r>
          </a:p>
          <a:p>
            <a:r>
              <a:rPr lang="en-US" sz="1000" dirty="0" smtClean="0">
                <a:solidFill>
                  <a:schemeClr val="accent6">
                    <a:lumMod val="50000"/>
                  </a:schemeClr>
                </a:solidFill>
              </a:rPr>
              <a:t>Washington, D.C. 20004</a:t>
            </a:r>
            <a:endParaRPr lang="en-US" sz="1000" dirty="0">
              <a:solidFill>
                <a:schemeClr val="accent6">
                  <a:lumMod val="50000"/>
                </a:schemeClr>
              </a:solidFill>
            </a:endParaRPr>
          </a:p>
        </p:txBody>
      </p:sp>
      <p:sp>
        <p:nvSpPr>
          <p:cNvPr id="15" name="TextBox 14"/>
          <p:cNvSpPr txBox="1"/>
          <p:nvPr userDrawn="1"/>
        </p:nvSpPr>
        <p:spPr>
          <a:xfrm>
            <a:off x="6176575" y="4089717"/>
            <a:ext cx="2558898" cy="830997"/>
          </a:xfrm>
          <a:prstGeom prst="rect">
            <a:avLst/>
          </a:prstGeom>
          <a:noFill/>
        </p:spPr>
        <p:txBody>
          <a:bodyPr wrap="square" rtlCol="0">
            <a:spAutoFit/>
          </a:bodyPr>
          <a:lstStyle/>
          <a:p>
            <a:r>
              <a:rPr lang="en-US" dirty="0" smtClean="0">
                <a:solidFill>
                  <a:schemeClr val="accent6">
                    <a:lumMod val="50000"/>
                  </a:schemeClr>
                </a:solidFill>
              </a:rPr>
              <a:t>Waukesha</a:t>
            </a:r>
          </a:p>
          <a:p>
            <a:r>
              <a:rPr lang="en-US" sz="1000" dirty="0" smtClean="0">
                <a:solidFill>
                  <a:schemeClr val="accent6">
                    <a:lumMod val="50000"/>
                  </a:schemeClr>
                </a:solidFill>
              </a:rPr>
              <a:t>Two </a:t>
            </a:r>
            <a:r>
              <a:rPr lang="en-US" sz="1000" dirty="0" err="1" smtClean="0">
                <a:solidFill>
                  <a:schemeClr val="accent6">
                    <a:lumMod val="50000"/>
                  </a:schemeClr>
                </a:solidFill>
              </a:rPr>
              <a:t>Riverwood</a:t>
            </a:r>
            <a:r>
              <a:rPr lang="en-US" sz="1000" dirty="0" smtClean="0">
                <a:solidFill>
                  <a:schemeClr val="accent6">
                    <a:lumMod val="50000"/>
                  </a:schemeClr>
                </a:solidFill>
              </a:rPr>
              <a:t> Place</a:t>
            </a:r>
          </a:p>
          <a:p>
            <a:r>
              <a:rPr lang="en-US" sz="1000" dirty="0" smtClean="0">
                <a:solidFill>
                  <a:schemeClr val="accent6">
                    <a:lumMod val="50000"/>
                  </a:schemeClr>
                </a:solidFill>
              </a:rPr>
              <a:t>N19 W24133 Riverwood Drive,</a:t>
            </a:r>
            <a:r>
              <a:rPr lang="en-US" sz="1000" baseline="0" dirty="0" smtClean="0">
                <a:solidFill>
                  <a:schemeClr val="accent6">
                    <a:lumMod val="50000"/>
                  </a:schemeClr>
                </a:solidFill>
              </a:rPr>
              <a:t> </a:t>
            </a:r>
            <a:r>
              <a:rPr lang="en-US" sz="1000" dirty="0" smtClean="0">
                <a:solidFill>
                  <a:schemeClr val="accent6">
                    <a:lumMod val="50000"/>
                  </a:schemeClr>
                </a:solidFill>
              </a:rPr>
              <a:t>Suite 200</a:t>
            </a:r>
          </a:p>
          <a:p>
            <a:r>
              <a:rPr lang="en-US" sz="1000" dirty="0" smtClean="0">
                <a:solidFill>
                  <a:schemeClr val="accent6">
                    <a:lumMod val="50000"/>
                  </a:schemeClr>
                </a:solidFill>
              </a:rPr>
              <a:t>Waukesha, Wisconsin 53188</a:t>
            </a:r>
            <a:endParaRPr lang="en-US" sz="1000" dirty="0">
              <a:solidFill>
                <a:schemeClr val="accent6">
                  <a:lumMod val="50000"/>
                </a:schemeClr>
              </a:solidFill>
            </a:endParaRPr>
          </a:p>
        </p:txBody>
      </p:sp>
      <p:sp>
        <p:nvSpPr>
          <p:cNvPr id="16" name="TextBox 15"/>
          <p:cNvSpPr txBox="1"/>
          <p:nvPr userDrawn="1"/>
        </p:nvSpPr>
        <p:spPr>
          <a:xfrm>
            <a:off x="685800" y="6413956"/>
            <a:ext cx="6629400" cy="215444"/>
          </a:xfrm>
          <a:prstGeom prst="rect">
            <a:avLst/>
          </a:prstGeom>
          <a:noFill/>
        </p:spPr>
        <p:txBody>
          <a:bodyPr wrap="square" rtlCol="0" anchor="ctr">
            <a:spAutoFit/>
          </a:bodyPr>
          <a:lstStyle/>
          <a:p>
            <a:r>
              <a:rPr lang="en-US" sz="800" dirty="0" smtClean="0">
                <a:solidFill>
                  <a:schemeClr val="accent6">
                    <a:lumMod val="50000"/>
                  </a:schemeClr>
                </a:solidFill>
              </a:rPr>
              <a:t>© Michael</a:t>
            </a:r>
            <a:r>
              <a:rPr lang="en-US" sz="800" baseline="0" dirty="0" smtClean="0">
                <a:solidFill>
                  <a:schemeClr val="accent6">
                    <a:lumMod val="50000"/>
                  </a:schemeClr>
                </a:solidFill>
              </a:rPr>
              <a:t> Best &amp; Friedrich LLP</a:t>
            </a:r>
            <a:endParaRPr lang="en-US" sz="800" dirty="0">
              <a:solidFill>
                <a:schemeClr val="accent6">
                  <a:lumMod val="50000"/>
                </a:schemeClr>
              </a:solidFill>
            </a:endParaRPr>
          </a:p>
        </p:txBody>
      </p:sp>
      <p:sp>
        <p:nvSpPr>
          <p:cNvPr id="17" name="TextBox 16"/>
          <p:cNvSpPr txBox="1"/>
          <p:nvPr userDrawn="1"/>
        </p:nvSpPr>
        <p:spPr>
          <a:xfrm>
            <a:off x="685800" y="1600200"/>
            <a:ext cx="5454498" cy="461665"/>
          </a:xfrm>
          <a:prstGeom prst="rect">
            <a:avLst/>
          </a:prstGeom>
          <a:noFill/>
        </p:spPr>
        <p:txBody>
          <a:bodyPr wrap="square" rtlCol="0">
            <a:spAutoFit/>
          </a:bodyPr>
          <a:lstStyle/>
          <a:p>
            <a:r>
              <a:rPr lang="en-US" sz="2400" b="1" dirty="0" smtClean="0">
                <a:solidFill>
                  <a:schemeClr val="accent6">
                    <a:lumMod val="50000"/>
                  </a:schemeClr>
                </a:solidFill>
                <a:latin typeface="Arial" panose="020B0604020202020204" pitchFamily="34" charset="0"/>
                <a:ea typeface="+mj-ea"/>
                <a:cs typeface="Arial" panose="020B0604020202020204" pitchFamily="34" charset="0"/>
              </a:rPr>
              <a:t>Office Locations</a:t>
            </a:r>
            <a:endParaRPr lang="en-US" sz="2400" b="1" dirty="0">
              <a:solidFill>
                <a:schemeClr val="accent6">
                  <a:lumMod val="50000"/>
                </a:schemeClr>
              </a:solidFill>
              <a:latin typeface="Arial" panose="020B0604020202020204" pitchFamily="34" charset="0"/>
              <a:ea typeface="+mj-ea"/>
              <a:cs typeface="Arial" panose="020B0604020202020204" pitchFamily="34" charset="0"/>
            </a:endParaRPr>
          </a:p>
        </p:txBody>
      </p:sp>
      <p:sp>
        <p:nvSpPr>
          <p:cNvPr id="18" name="TextBox 17"/>
          <p:cNvSpPr txBox="1"/>
          <p:nvPr userDrawn="1"/>
        </p:nvSpPr>
        <p:spPr>
          <a:xfrm>
            <a:off x="1247456" y="4089717"/>
            <a:ext cx="1828800" cy="830997"/>
          </a:xfrm>
          <a:prstGeom prst="rect">
            <a:avLst/>
          </a:prstGeom>
          <a:noFill/>
        </p:spPr>
        <p:txBody>
          <a:bodyPr wrap="square" rtlCol="0">
            <a:spAutoFit/>
          </a:bodyPr>
          <a:lstStyle/>
          <a:p>
            <a:r>
              <a:rPr lang="en-US" dirty="0" smtClean="0">
                <a:solidFill>
                  <a:schemeClr val="accent6">
                    <a:lumMod val="50000"/>
                  </a:schemeClr>
                </a:solidFill>
              </a:rPr>
              <a:t>Salt Lake City</a:t>
            </a:r>
          </a:p>
          <a:p>
            <a:r>
              <a:rPr lang="en-US" sz="1000" kern="1200" dirty="0" smtClean="0">
                <a:solidFill>
                  <a:schemeClr val="accent6">
                    <a:lumMod val="50000"/>
                  </a:schemeClr>
                </a:solidFill>
                <a:latin typeface="+mn-lt"/>
                <a:ea typeface="+mn-ea"/>
                <a:cs typeface="+mn-cs"/>
              </a:rPr>
              <a:t>170 South Main Street </a:t>
            </a:r>
            <a:br>
              <a:rPr lang="en-US" sz="1000" kern="1200" dirty="0" smtClean="0">
                <a:solidFill>
                  <a:schemeClr val="accent6">
                    <a:lumMod val="50000"/>
                  </a:schemeClr>
                </a:solidFill>
                <a:latin typeface="+mn-lt"/>
                <a:ea typeface="+mn-ea"/>
                <a:cs typeface="+mn-cs"/>
              </a:rPr>
            </a:br>
            <a:r>
              <a:rPr lang="en-US" sz="1000" kern="1200" dirty="0" smtClean="0">
                <a:solidFill>
                  <a:schemeClr val="accent6">
                    <a:lumMod val="50000"/>
                  </a:schemeClr>
                </a:solidFill>
                <a:latin typeface="+mn-lt"/>
                <a:ea typeface="+mn-ea"/>
                <a:cs typeface="+mn-cs"/>
              </a:rPr>
              <a:t>Suite 1000</a:t>
            </a:r>
            <a:br>
              <a:rPr lang="en-US" sz="1000" kern="1200" dirty="0" smtClean="0">
                <a:solidFill>
                  <a:schemeClr val="accent6">
                    <a:lumMod val="50000"/>
                  </a:schemeClr>
                </a:solidFill>
                <a:latin typeface="+mn-lt"/>
                <a:ea typeface="+mn-ea"/>
                <a:cs typeface="+mn-cs"/>
              </a:rPr>
            </a:br>
            <a:r>
              <a:rPr lang="en-US" sz="1000" kern="1200" dirty="0" smtClean="0">
                <a:solidFill>
                  <a:schemeClr val="accent6">
                    <a:lumMod val="50000"/>
                  </a:schemeClr>
                </a:solidFill>
                <a:latin typeface="+mn-lt"/>
                <a:ea typeface="+mn-ea"/>
                <a:cs typeface="+mn-cs"/>
              </a:rPr>
              <a:t>Salt Lake City, Utah 84101</a:t>
            </a:r>
            <a:endParaRPr lang="en-US" sz="1000" kern="1200" dirty="0">
              <a:solidFill>
                <a:schemeClr val="accent6">
                  <a:lumMod val="50000"/>
                </a:schemeClr>
              </a:solidFill>
              <a:latin typeface="+mn-lt"/>
              <a:ea typeface="+mn-ea"/>
              <a:cs typeface="+mn-cs"/>
            </a:endParaRPr>
          </a:p>
        </p:txBody>
      </p:sp>
      <p:sp>
        <p:nvSpPr>
          <p:cNvPr id="19" name="TextBox 18"/>
          <p:cNvSpPr txBox="1"/>
          <p:nvPr userDrawn="1"/>
        </p:nvSpPr>
        <p:spPr>
          <a:xfrm>
            <a:off x="1247456" y="5029200"/>
            <a:ext cx="2057400" cy="830997"/>
          </a:xfrm>
          <a:prstGeom prst="rect">
            <a:avLst/>
          </a:prstGeom>
          <a:noFill/>
        </p:spPr>
        <p:txBody>
          <a:bodyPr wrap="square" rtlCol="0">
            <a:spAutoFit/>
          </a:bodyPr>
          <a:lstStyle/>
          <a:p>
            <a:r>
              <a:rPr lang="en-US" dirty="0" smtClean="0">
                <a:solidFill>
                  <a:schemeClr val="accent6">
                    <a:lumMod val="50000"/>
                  </a:schemeClr>
                </a:solidFill>
              </a:rPr>
              <a:t>Missoula</a:t>
            </a:r>
          </a:p>
          <a:p>
            <a:r>
              <a:rPr lang="en-US" sz="1000" kern="1200" dirty="0" smtClean="0">
                <a:solidFill>
                  <a:schemeClr val="accent6">
                    <a:lumMod val="50000"/>
                  </a:schemeClr>
                </a:solidFill>
                <a:latin typeface="+mn-lt"/>
                <a:ea typeface="+mn-ea"/>
                <a:cs typeface="+mn-cs"/>
              </a:rPr>
              <a:t>1121 East Broadway Street</a:t>
            </a:r>
          </a:p>
          <a:p>
            <a:r>
              <a:rPr lang="en-US" sz="1000" kern="1200" dirty="0" smtClean="0">
                <a:solidFill>
                  <a:schemeClr val="accent6">
                    <a:lumMod val="50000"/>
                  </a:schemeClr>
                </a:solidFill>
                <a:latin typeface="+mn-lt"/>
                <a:ea typeface="+mn-ea"/>
                <a:cs typeface="+mn-cs"/>
              </a:rPr>
              <a:t>Suite 141</a:t>
            </a:r>
            <a:br>
              <a:rPr lang="en-US" sz="1000" kern="1200" dirty="0" smtClean="0">
                <a:solidFill>
                  <a:schemeClr val="accent6">
                    <a:lumMod val="50000"/>
                  </a:schemeClr>
                </a:solidFill>
                <a:latin typeface="+mn-lt"/>
                <a:ea typeface="+mn-ea"/>
                <a:cs typeface="+mn-cs"/>
              </a:rPr>
            </a:br>
            <a:r>
              <a:rPr lang="en-US" sz="1000" kern="1200" dirty="0" smtClean="0">
                <a:solidFill>
                  <a:schemeClr val="accent6">
                    <a:lumMod val="50000"/>
                  </a:schemeClr>
                </a:solidFill>
                <a:latin typeface="+mn-lt"/>
                <a:ea typeface="+mn-ea"/>
                <a:cs typeface="+mn-cs"/>
              </a:rPr>
              <a:t>Missoula, Montana 59802</a:t>
            </a:r>
            <a:endParaRPr lang="en-US" sz="1000" kern="1200" dirty="0">
              <a:solidFill>
                <a:schemeClr val="accent6">
                  <a:lumMod val="50000"/>
                </a:schemeClr>
              </a:solidFill>
              <a:latin typeface="+mn-lt"/>
              <a:ea typeface="+mn-ea"/>
              <a:cs typeface="+mn-cs"/>
            </a:endParaRPr>
          </a:p>
        </p:txBody>
      </p:sp>
    </p:spTree>
    <p:extLst>
      <p:ext uri="{BB962C8B-B14F-4D97-AF65-F5344CB8AC3E}">
        <p14:creationId xmlns:p14="http://schemas.microsoft.com/office/powerpoint/2010/main" val="144590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End Slide 2 - MichaelBes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775162-CBDB-402E-820D-73F9FCEF788D}" type="slidenum">
              <a:rPr lang="en-US" smtClean="0"/>
              <a:pPr/>
              <a:t>‹#›</a:t>
            </a:fld>
            <a:endParaRPr lang="en-US"/>
          </a:p>
        </p:txBody>
      </p:sp>
      <p:sp>
        <p:nvSpPr>
          <p:cNvPr id="16" name="TextBox 15"/>
          <p:cNvSpPr txBox="1"/>
          <p:nvPr userDrawn="1"/>
        </p:nvSpPr>
        <p:spPr>
          <a:xfrm>
            <a:off x="685800" y="6413956"/>
            <a:ext cx="6629400" cy="215444"/>
          </a:xfrm>
          <a:prstGeom prst="rect">
            <a:avLst/>
          </a:prstGeom>
          <a:noFill/>
        </p:spPr>
        <p:txBody>
          <a:bodyPr wrap="square" rtlCol="0" anchor="ctr">
            <a:spAutoFit/>
          </a:bodyPr>
          <a:lstStyle/>
          <a:p>
            <a:r>
              <a:rPr lang="en-US" sz="800" dirty="0" smtClean="0"/>
              <a:t>michaelbest.com</a:t>
            </a:r>
            <a:endParaRPr lang="en-US" sz="8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438400"/>
            <a:ext cx="3886200" cy="3886200"/>
          </a:xfrm>
          <a:prstGeom prst="rect">
            <a:avLst/>
          </a:prstGeom>
        </p:spPr>
      </p:pic>
      <p:sp>
        <p:nvSpPr>
          <p:cNvPr id="6" name="TextBox 5"/>
          <p:cNvSpPr txBox="1"/>
          <p:nvPr userDrawn="1"/>
        </p:nvSpPr>
        <p:spPr>
          <a:xfrm>
            <a:off x="685800" y="1600200"/>
            <a:ext cx="3810000" cy="461665"/>
          </a:xfrm>
          <a:prstGeom prst="rect">
            <a:avLst/>
          </a:prstGeom>
          <a:noFill/>
        </p:spPr>
        <p:txBody>
          <a:bodyPr wrap="square" rtlCol="0">
            <a:spAutoFit/>
          </a:bodyPr>
          <a:lstStyle/>
          <a:p>
            <a:r>
              <a:rPr lang="en-US" sz="2400" b="1" dirty="0" smtClean="0">
                <a:solidFill>
                  <a:schemeClr val="accent6">
                    <a:lumMod val="50000"/>
                  </a:schemeClr>
                </a:solidFill>
                <a:latin typeface="Arial" panose="020B0604020202020204" pitchFamily="34" charset="0"/>
                <a:ea typeface="+mj-ea"/>
                <a:cs typeface="Arial" panose="020B0604020202020204" pitchFamily="34" charset="0"/>
              </a:rPr>
              <a:t>Questions</a:t>
            </a:r>
            <a:endParaRPr lang="en-US" sz="2400" b="1" dirty="0">
              <a:solidFill>
                <a:schemeClr val="accent6">
                  <a:lumMod val="50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1428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0"/>
            <a:ext cx="457200" cy="6442075"/>
          </a:xfrm>
          <a:prstGeom prst="rect">
            <a:avLst/>
          </a:prstGeom>
          <a:solidFill>
            <a:srgbClr val="E8112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solidFill>
                <a:srgbClr val="000000"/>
              </a:solidFill>
            </a:endParaRPr>
          </a:p>
        </p:txBody>
      </p:sp>
      <p:sp>
        <p:nvSpPr>
          <p:cNvPr id="5" name="Rectangle 17"/>
          <p:cNvSpPr>
            <a:spLocks noChangeArrowheads="1"/>
          </p:cNvSpPr>
          <p:nvPr/>
        </p:nvSpPr>
        <p:spPr bwMode="auto">
          <a:xfrm>
            <a:off x="0" y="6245225"/>
            <a:ext cx="9144000" cy="612775"/>
          </a:xfrm>
          <a:prstGeom prst="rect">
            <a:avLst/>
          </a:prstGeom>
          <a:solidFill>
            <a:srgbClr val="0020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solidFill>
                <a:srgbClr val="000000"/>
              </a:solidFill>
            </a:endParaRPr>
          </a:p>
        </p:txBody>
      </p:sp>
      <p:sp>
        <p:nvSpPr>
          <p:cNvPr id="6" name="Text Box 18"/>
          <p:cNvSpPr txBox="1">
            <a:spLocks noChangeArrowheads="1"/>
          </p:cNvSpPr>
          <p:nvPr/>
        </p:nvSpPr>
        <p:spPr bwMode="auto">
          <a:xfrm>
            <a:off x="1828800" y="6346825"/>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000" b="1" i="1" dirty="0">
                <a:solidFill>
                  <a:srgbClr val="B7C9E7"/>
                </a:solidFill>
                <a:latin typeface="Georgia" pitchFamily="18" charset="0"/>
              </a:rPr>
              <a:t>An Employee-Owned Company</a:t>
            </a:r>
          </a:p>
        </p:txBody>
      </p:sp>
      <p:pic>
        <p:nvPicPr>
          <p:cNvPr id="7" name="Picture 19" descr="VPLogoWhiteOut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26125"/>
            <a:ext cx="1447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24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122509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59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93576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68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598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8686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1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able Of Contents - MichaelBe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598612"/>
            <a:ext cx="7848600" cy="611188"/>
          </a:xfrm>
        </p:spPr>
        <p:txBody>
          <a:bodyPr/>
          <a:lstStyle/>
          <a:p>
            <a:r>
              <a:rPr lang="en-US" dirty="0" smtClean="0"/>
              <a:t>Click Add Slide Title</a:t>
            </a:r>
            <a:endParaRPr lang="en-US" dirty="0"/>
          </a:p>
        </p:txBody>
      </p:sp>
      <p:sp>
        <p:nvSpPr>
          <p:cNvPr id="3" name="Content Placeholder 2"/>
          <p:cNvSpPr>
            <a:spLocks noGrp="1"/>
          </p:cNvSpPr>
          <p:nvPr>
            <p:ph idx="1" hasCustomPrompt="1"/>
          </p:nvPr>
        </p:nvSpPr>
        <p:spPr>
          <a:xfrm>
            <a:off x="685800" y="2362200"/>
            <a:ext cx="7848600" cy="3429000"/>
          </a:xfrm>
        </p:spPr>
        <p:txBody>
          <a:bodyPr/>
          <a:lstStyle>
            <a:lvl1pPr marL="344488" indent="-344488">
              <a:buClr>
                <a:schemeClr val="accent6">
                  <a:lumMod val="75000"/>
                </a:schemeClr>
              </a:buClr>
              <a:buSzPct val="100000"/>
              <a:buFont typeface="+mj-lt"/>
              <a:buAutoNum type="arabicPeriod"/>
              <a:defRPr b="1"/>
            </a:lvl1pPr>
            <a:lvl2pPr marL="688975" indent="-177800">
              <a:buFont typeface="Arial" panose="020B0604020202020204" pitchFamily="34" charset="0"/>
              <a:buChar char="•"/>
              <a:defRPr/>
            </a:lvl2pPr>
            <a:lvl3pPr marL="1081088" indent="-219075">
              <a:buFont typeface="Arial" panose="020B0604020202020204" pitchFamily="34" charset="0"/>
              <a:buChar char="•"/>
              <a:defRPr/>
            </a:lvl3pPr>
            <a:lvl4pPr marL="1484313" indent="-223838">
              <a:buFont typeface="Arial" panose="020B0604020202020204" pitchFamily="34" charset="0"/>
              <a:buChar char="•"/>
              <a:defRPr/>
            </a:lvl4pPr>
            <a:lvl5pPr marL="1828800" indent="-227013">
              <a:buFont typeface="Arial" panose="020B0604020202020204" pitchFamily="34" charset="0"/>
              <a:buChar char="•"/>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smtClean="0"/>
              <a:t>michaelbest.com</a:t>
            </a:r>
            <a:endParaRPr lang="en-US"/>
          </a:p>
        </p:txBody>
      </p:sp>
      <p:sp>
        <p:nvSpPr>
          <p:cNvPr id="6" name="Slide Number Placeholder 5"/>
          <p:cNvSpPr>
            <a:spLocks noGrp="1"/>
          </p:cNvSpPr>
          <p:nvPr>
            <p:ph type="sldNum" sz="quarter" idx="12"/>
          </p:nvPr>
        </p:nvSpPr>
        <p:spPr/>
        <p:txBody>
          <a:bodyPr/>
          <a:lstStyle>
            <a:lvl1pPr>
              <a:defRPr/>
            </a:lvl1pPr>
          </a:lstStyle>
          <a:p>
            <a:fld id="{3F775162-CBDB-402E-820D-73F9FCEF788D}" type="slidenum">
              <a:rPr lang="en-US" smtClean="0"/>
              <a:t>‹#›</a:t>
            </a:fld>
            <a:endParaRPr lang="en-US"/>
          </a:p>
        </p:txBody>
      </p:sp>
    </p:spTree>
    <p:extLst>
      <p:ext uri="{BB962C8B-B14F-4D97-AF65-F5344CB8AC3E}">
        <p14:creationId xmlns:p14="http://schemas.microsoft.com/office/powerpoint/2010/main" val="38840344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7925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3732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6868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68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808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409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004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964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065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652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51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MichaelBe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598612"/>
            <a:ext cx="7848600" cy="611188"/>
          </a:xfrm>
        </p:spPr>
        <p:txBody>
          <a:bodyPr/>
          <a:lstStyle/>
          <a:p>
            <a:r>
              <a:rPr lang="en-US" dirty="0" smtClean="0"/>
              <a:t>Click Add Slide Title</a:t>
            </a:r>
            <a:endParaRPr lang="en-US" dirty="0"/>
          </a:p>
        </p:txBody>
      </p:sp>
      <p:sp>
        <p:nvSpPr>
          <p:cNvPr id="3" name="Content Placeholder 2"/>
          <p:cNvSpPr>
            <a:spLocks noGrp="1"/>
          </p:cNvSpPr>
          <p:nvPr>
            <p:ph idx="1" hasCustomPrompt="1"/>
          </p:nvPr>
        </p:nvSpPr>
        <p:spPr>
          <a:xfrm>
            <a:off x="685800" y="2362200"/>
            <a:ext cx="7848600" cy="34290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smtClean="0"/>
              <a:t>michaelbest.com</a:t>
            </a:r>
            <a:endParaRPr lang="en-US"/>
          </a:p>
        </p:txBody>
      </p:sp>
      <p:sp>
        <p:nvSpPr>
          <p:cNvPr id="6" name="Slide Number Placeholder 5"/>
          <p:cNvSpPr>
            <a:spLocks noGrp="1"/>
          </p:cNvSpPr>
          <p:nvPr>
            <p:ph type="sldNum" sz="quarter" idx="12"/>
          </p:nvPr>
        </p:nvSpPr>
        <p:spPr/>
        <p:txBody>
          <a:bodyPr/>
          <a:lstStyle>
            <a:lvl1pPr>
              <a:defRPr/>
            </a:lvl1pPr>
          </a:lstStyle>
          <a:p>
            <a:fld id="{3F775162-CBDB-402E-820D-73F9FCEF788D}" type="slidenum">
              <a:rPr lang="en-US" smtClean="0"/>
              <a:t>‹#›</a:t>
            </a:fld>
            <a:endParaRPr lang="en-US"/>
          </a:p>
        </p:txBody>
      </p:sp>
    </p:spTree>
    <p:extLst>
      <p:ext uri="{BB962C8B-B14F-4D97-AF65-F5344CB8AC3E}">
        <p14:creationId xmlns:p14="http://schemas.microsoft.com/office/powerpoint/2010/main" val="40922790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966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922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603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545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987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5"/>
          <p:cNvSpPr txBox="1">
            <a:spLocks/>
          </p:cNvSpPr>
          <p:nvPr userDrawn="1"/>
        </p:nvSpPr>
        <p:spPr>
          <a:xfrm>
            <a:off x="6306948" y="6356350"/>
            <a:ext cx="260111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rPr>
              <a:t>Apley, Kansas State University</a:t>
            </a:r>
            <a:fld id="{6A8811D0-1429-4A32-BE5C-550B7B374CFB}" type="slidenum">
              <a:rPr lang="en-US" smtClean="0">
                <a:solidFill>
                  <a:prstClr val="black">
                    <a:tint val="75000"/>
                  </a:prstClr>
                </a:solidFill>
              </a:rPr>
              <a:pPr/>
              <a:t>‹#›</a:t>
            </a:fld>
            <a:r>
              <a:rPr lang="en-US" dirty="0">
                <a:solidFill>
                  <a:prstClr val="black">
                    <a:tint val="75000"/>
                  </a:prstClr>
                </a:solidFill>
              </a:rPr>
              <a:t>Apley</a:t>
            </a:r>
          </a:p>
        </p:txBody>
      </p:sp>
    </p:spTree>
    <p:extLst>
      <p:ext uri="{BB962C8B-B14F-4D97-AF65-F5344CB8AC3E}">
        <p14:creationId xmlns:p14="http://schemas.microsoft.com/office/powerpoint/2010/main" val="1278208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5914239" y="6301006"/>
            <a:ext cx="2601111" cy="365125"/>
          </a:xfrm>
        </p:spPr>
        <p:txBody>
          <a:bodyPr/>
          <a:lstStyle/>
          <a:p>
            <a:endParaRPr lang="en-US" dirty="0">
              <a:solidFill>
                <a:prstClr val="black">
                  <a:tint val="75000"/>
                </a:prstClr>
              </a:solidFill>
            </a:endParaRPr>
          </a:p>
        </p:txBody>
      </p:sp>
      <p:sp>
        <p:nvSpPr>
          <p:cNvPr id="7" name="Slide Number Placeholder 5"/>
          <p:cNvSpPr txBox="1">
            <a:spLocks/>
          </p:cNvSpPr>
          <p:nvPr userDrawn="1"/>
        </p:nvSpPr>
        <p:spPr>
          <a:xfrm>
            <a:off x="5660996" y="6301005"/>
            <a:ext cx="260111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rPr>
              <a:t>Apley, Kansas State University</a:t>
            </a:r>
            <a:fld id="{6A8811D0-1429-4A32-BE5C-550B7B374CFB}" type="slidenum">
              <a:rPr lang="en-US" smtClean="0">
                <a:solidFill>
                  <a:prstClr val="black">
                    <a:tint val="75000"/>
                  </a:prstClr>
                </a:solidFill>
              </a:rPr>
              <a:pPr/>
              <a:t>‹#›</a:t>
            </a:fld>
            <a:r>
              <a:rPr lang="en-US" dirty="0">
                <a:solidFill>
                  <a:prstClr val="black">
                    <a:tint val="75000"/>
                  </a:prstClr>
                </a:solidFill>
              </a:rPr>
              <a:t>Apley</a:t>
            </a:r>
          </a:p>
        </p:txBody>
      </p:sp>
    </p:spTree>
    <p:extLst>
      <p:ext uri="{BB962C8B-B14F-4D97-AF65-F5344CB8AC3E}">
        <p14:creationId xmlns:p14="http://schemas.microsoft.com/office/powerpoint/2010/main" val="1772829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049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777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95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 MichaelBe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93900"/>
            <a:ext cx="7848600" cy="1362075"/>
          </a:xfrm>
        </p:spPr>
        <p:txBody>
          <a:bodyPr anchor="b" anchorCtr="0"/>
          <a:lstStyle>
            <a:lvl1pPr algn="l">
              <a:defRPr sz="4000" b="1" cap="none"/>
            </a:lvl1pPr>
          </a:lstStyle>
          <a:p>
            <a:r>
              <a:rPr lang="en-US" dirty="0" smtClean="0"/>
              <a:t>Click Add Slide Title</a:t>
            </a:r>
            <a:endParaRPr lang="en-US" dirty="0"/>
          </a:p>
        </p:txBody>
      </p:sp>
      <p:sp>
        <p:nvSpPr>
          <p:cNvPr id="3" name="Text Placeholder 2"/>
          <p:cNvSpPr>
            <a:spLocks noGrp="1"/>
          </p:cNvSpPr>
          <p:nvPr>
            <p:ph type="body" idx="1" hasCustomPrompt="1"/>
          </p:nvPr>
        </p:nvSpPr>
        <p:spPr>
          <a:xfrm>
            <a:off x="686801" y="3452813"/>
            <a:ext cx="7847599" cy="1500187"/>
          </a:xfrm>
        </p:spPr>
        <p:txBody>
          <a:bodyPr anchor="t" anchorCtr="0"/>
          <a:lstStyle>
            <a:lvl1pPr marL="0" indent="0" algn="l">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add text</a:t>
            </a:r>
          </a:p>
        </p:txBody>
      </p:sp>
      <p:sp>
        <p:nvSpPr>
          <p:cNvPr id="5" name="Footer Placeholder 4"/>
          <p:cNvSpPr>
            <a:spLocks noGrp="1"/>
          </p:cNvSpPr>
          <p:nvPr>
            <p:ph type="ftr" sz="quarter" idx="11"/>
          </p:nvPr>
        </p:nvSpPr>
        <p:spPr/>
        <p:txBody>
          <a:bodyPr/>
          <a:lstStyle>
            <a:lvl1pPr>
              <a:defRPr/>
            </a:lvl1pPr>
          </a:lstStyle>
          <a:p>
            <a:r>
              <a:rPr lang="en-US" smtClean="0"/>
              <a:t>michaelbest.com</a:t>
            </a:r>
            <a:endParaRPr lang="en-US"/>
          </a:p>
        </p:txBody>
      </p:sp>
      <p:sp>
        <p:nvSpPr>
          <p:cNvPr id="6" name="Slide Number Placeholder 5"/>
          <p:cNvSpPr>
            <a:spLocks noGrp="1"/>
          </p:cNvSpPr>
          <p:nvPr>
            <p:ph type="sldNum" sz="quarter" idx="12"/>
          </p:nvPr>
        </p:nvSpPr>
        <p:spPr/>
        <p:txBody>
          <a:bodyPr/>
          <a:lstStyle>
            <a:lvl1pPr>
              <a:defRPr/>
            </a:lvl1pPr>
          </a:lstStyle>
          <a:p>
            <a:fld id="{3F775162-CBDB-402E-820D-73F9FCEF788D}" type="slidenum">
              <a:rPr lang="en-US" smtClean="0"/>
              <a:t>‹#›</a:t>
            </a:fld>
            <a:endParaRPr lang="en-US"/>
          </a:p>
        </p:txBody>
      </p:sp>
    </p:spTree>
    <p:extLst>
      <p:ext uri="{BB962C8B-B14F-4D97-AF65-F5344CB8AC3E}">
        <p14:creationId xmlns:p14="http://schemas.microsoft.com/office/powerpoint/2010/main" val="327659187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Mike Apley, Kansas State University</a:t>
            </a:r>
          </a:p>
        </p:txBody>
      </p:sp>
      <p:sp>
        <p:nvSpPr>
          <p:cNvPr id="5" name="Slide Number Placeholder 4"/>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1171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
        <p:nvSpPr>
          <p:cNvPr id="5" name="Slide Number Placeholder 5"/>
          <p:cNvSpPr txBox="1">
            <a:spLocks/>
          </p:cNvSpPr>
          <p:nvPr userDrawn="1"/>
        </p:nvSpPr>
        <p:spPr>
          <a:xfrm>
            <a:off x="5783161" y="6289238"/>
            <a:ext cx="260111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rPr>
              <a:t>Apley, Kansas State University</a:t>
            </a:r>
            <a:fld id="{6A8811D0-1429-4A32-BE5C-550B7B374CFB}" type="slidenum">
              <a:rPr lang="en-US" smtClean="0">
                <a:solidFill>
                  <a:prstClr val="black">
                    <a:tint val="75000"/>
                  </a:prstClr>
                </a:solidFill>
              </a:rPr>
              <a:pPr/>
              <a:t>‹#›</a:t>
            </a:fld>
            <a:r>
              <a:rPr lang="en-US" dirty="0">
                <a:solidFill>
                  <a:prstClr val="black">
                    <a:tint val="75000"/>
                  </a:prstClr>
                </a:solidFill>
              </a:rPr>
              <a:t>Apley</a:t>
            </a:r>
          </a:p>
        </p:txBody>
      </p:sp>
    </p:spTree>
    <p:extLst>
      <p:ext uri="{BB962C8B-B14F-4D97-AF65-F5344CB8AC3E}">
        <p14:creationId xmlns:p14="http://schemas.microsoft.com/office/powerpoint/2010/main" val="1283022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781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219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739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87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MichaelBe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600200"/>
            <a:ext cx="7848600" cy="503238"/>
          </a:xfrm>
        </p:spPr>
        <p:txBody>
          <a:bodyPr/>
          <a:lstStyle>
            <a:lvl1pPr>
              <a:defRPr/>
            </a:lvl1pPr>
          </a:lstStyle>
          <a:p>
            <a:r>
              <a:rPr lang="en-US" dirty="0" smtClean="0"/>
              <a:t>Click Add Slide Title</a:t>
            </a:r>
            <a:endParaRPr lang="en-US" dirty="0"/>
          </a:p>
        </p:txBody>
      </p:sp>
      <p:sp>
        <p:nvSpPr>
          <p:cNvPr id="3" name="Text Placeholder 2"/>
          <p:cNvSpPr>
            <a:spLocks noGrp="1"/>
          </p:cNvSpPr>
          <p:nvPr>
            <p:ph type="body" idx="1" hasCustomPrompt="1"/>
          </p:nvPr>
        </p:nvSpPr>
        <p:spPr>
          <a:xfrm>
            <a:off x="685800" y="2366963"/>
            <a:ext cx="3886200" cy="376237"/>
          </a:xfrm>
        </p:spPr>
        <p:txBody>
          <a:bodyPr anchor="t"/>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4" name="Content Placeholder 3"/>
          <p:cNvSpPr>
            <a:spLocks noGrp="1"/>
          </p:cNvSpPr>
          <p:nvPr>
            <p:ph sz="half" idx="2" hasCustomPrompt="1"/>
          </p:nvPr>
        </p:nvSpPr>
        <p:spPr>
          <a:xfrm>
            <a:off x="685800" y="2743200"/>
            <a:ext cx="3886200" cy="3352800"/>
          </a:xfrm>
        </p:spPr>
        <p:txBody>
          <a:bodyPr/>
          <a:lstStyle>
            <a:lvl1pPr>
              <a:defRPr sz="20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81728" y="2366964"/>
            <a:ext cx="3852672" cy="376238"/>
          </a:xfrm>
        </p:spPr>
        <p:txBody>
          <a:bodyPr anchor="t"/>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681728" y="2743200"/>
            <a:ext cx="3852672" cy="3352800"/>
          </a:xfrm>
        </p:spPr>
        <p:txBody>
          <a:bodyPr/>
          <a:lstStyle>
            <a:lvl1pPr>
              <a:defRPr sz="20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lvl1pPr>
              <a:defRPr/>
            </a:lvl1pPr>
          </a:lstStyle>
          <a:p>
            <a:r>
              <a:rPr lang="en-US" smtClean="0"/>
              <a:t>michaelbest.com</a:t>
            </a:r>
            <a:endParaRPr lang="en-US" dirty="0"/>
          </a:p>
        </p:txBody>
      </p:sp>
      <p:sp>
        <p:nvSpPr>
          <p:cNvPr id="9" name="Slide Number Placeholder 8"/>
          <p:cNvSpPr>
            <a:spLocks noGrp="1"/>
          </p:cNvSpPr>
          <p:nvPr>
            <p:ph type="sldNum" sz="quarter" idx="12"/>
          </p:nvPr>
        </p:nvSpPr>
        <p:spPr/>
        <p:txBody>
          <a:bodyPr/>
          <a:lstStyle>
            <a:lvl1pPr>
              <a:defRPr/>
            </a:lvl1pPr>
          </a:lstStyle>
          <a:p>
            <a:fld id="{3F775162-CBDB-402E-820D-73F9FCEF788D}" type="slidenum">
              <a:rPr lang="en-US" smtClean="0"/>
              <a:t>‹#›</a:t>
            </a:fld>
            <a:endParaRPr lang="en-US"/>
          </a:p>
        </p:txBody>
      </p:sp>
    </p:spTree>
    <p:extLst>
      <p:ext uri="{BB962C8B-B14F-4D97-AF65-F5344CB8AC3E}">
        <p14:creationId xmlns:p14="http://schemas.microsoft.com/office/powerpoint/2010/main" val="2831902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MichaelBe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598612"/>
            <a:ext cx="7848600" cy="611188"/>
          </a:xfrm>
        </p:spPr>
        <p:txBody>
          <a:bodyPr/>
          <a:lstStyle/>
          <a:p>
            <a:r>
              <a:rPr lang="en-US" dirty="0" smtClean="0"/>
              <a:t>Click Add Slide Title</a:t>
            </a:r>
            <a:endParaRPr lang="en-US" dirty="0"/>
          </a:p>
        </p:txBody>
      </p:sp>
      <p:sp>
        <p:nvSpPr>
          <p:cNvPr id="4" name="Footer Placeholder 3"/>
          <p:cNvSpPr>
            <a:spLocks noGrp="1"/>
          </p:cNvSpPr>
          <p:nvPr>
            <p:ph type="ftr" sz="quarter" idx="11"/>
          </p:nvPr>
        </p:nvSpPr>
        <p:spPr/>
        <p:txBody>
          <a:bodyPr/>
          <a:lstStyle>
            <a:lvl1pPr>
              <a:defRPr/>
            </a:lvl1pPr>
          </a:lstStyle>
          <a:p>
            <a:r>
              <a:rPr lang="en-US" smtClean="0"/>
              <a:t>michaelbest.com</a:t>
            </a:r>
            <a:endParaRPr lang="en-US"/>
          </a:p>
        </p:txBody>
      </p:sp>
      <p:sp>
        <p:nvSpPr>
          <p:cNvPr id="5" name="Slide Number Placeholder 4"/>
          <p:cNvSpPr>
            <a:spLocks noGrp="1"/>
          </p:cNvSpPr>
          <p:nvPr>
            <p:ph type="sldNum" sz="quarter" idx="12"/>
          </p:nvPr>
        </p:nvSpPr>
        <p:spPr/>
        <p:txBody>
          <a:bodyPr/>
          <a:lstStyle>
            <a:lvl1pPr>
              <a:defRPr/>
            </a:lvl1pPr>
          </a:lstStyle>
          <a:p>
            <a:fld id="{3F775162-CBDB-402E-820D-73F9FCEF788D}" type="slidenum">
              <a:rPr lang="en-US" smtClean="0"/>
              <a:t>‹#›</a:t>
            </a:fld>
            <a:endParaRPr lang="en-US"/>
          </a:p>
        </p:txBody>
      </p:sp>
    </p:spTree>
    <p:extLst>
      <p:ext uri="{BB962C8B-B14F-4D97-AF65-F5344CB8AC3E}">
        <p14:creationId xmlns:p14="http://schemas.microsoft.com/office/powerpoint/2010/main" val="21591560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 MichaelB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smtClean="0"/>
              <a:t>michaelbest.com</a:t>
            </a:r>
            <a:endParaRPr lang="en-US" dirty="0"/>
          </a:p>
        </p:txBody>
      </p:sp>
      <p:sp>
        <p:nvSpPr>
          <p:cNvPr id="4" name="Slide Number Placeholder 3"/>
          <p:cNvSpPr>
            <a:spLocks noGrp="1"/>
          </p:cNvSpPr>
          <p:nvPr>
            <p:ph type="sldNum" sz="quarter" idx="12"/>
          </p:nvPr>
        </p:nvSpPr>
        <p:spPr/>
        <p:txBody>
          <a:bodyPr/>
          <a:lstStyle>
            <a:lvl1pPr>
              <a:defRPr/>
            </a:lvl1pPr>
          </a:lstStyle>
          <a:p>
            <a:fld id="{3F775162-CBDB-402E-820D-73F9FCEF788D}"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1193" cy="685800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952807" y="0"/>
            <a:ext cx="191193" cy="6858000"/>
          </a:xfrm>
          <a:prstGeom prst="rect">
            <a:avLst/>
          </a:prstGeom>
        </p:spPr>
      </p:pic>
    </p:spTree>
    <p:extLst>
      <p:ext uri="{BB962C8B-B14F-4D97-AF65-F5344CB8AC3E}">
        <p14:creationId xmlns:p14="http://schemas.microsoft.com/office/powerpoint/2010/main" val="1114079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resenter-MichaelBe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F775162-CBDB-402E-820D-73F9FCEF788D}" type="slidenum">
              <a:rPr lang="en-US" smtClean="0"/>
              <a:pPr/>
              <a:t>‹#›</a:t>
            </a:fld>
            <a:endParaRPr lang="en-US"/>
          </a:p>
        </p:txBody>
      </p:sp>
      <p:sp>
        <p:nvSpPr>
          <p:cNvPr id="7" name="Picture Placeholder 6"/>
          <p:cNvSpPr>
            <a:spLocks noGrp="1"/>
          </p:cNvSpPr>
          <p:nvPr>
            <p:ph type="pic" sz="quarter" idx="13" hasCustomPrompt="1"/>
          </p:nvPr>
        </p:nvSpPr>
        <p:spPr>
          <a:xfrm>
            <a:off x="3044952" y="2438400"/>
            <a:ext cx="3127248" cy="2377440"/>
          </a:xfrm>
        </p:spPr>
        <p:txBody>
          <a:bodyPr/>
          <a:lstStyle>
            <a:lvl1pPr marL="0" indent="0" algn="ctr">
              <a:buNone/>
              <a:defRPr sz="1200" baseline="0"/>
            </a:lvl1pPr>
          </a:lstStyle>
          <a:p>
            <a:r>
              <a:rPr lang="en-US" dirty="0" smtClean="0"/>
              <a:t>Click here to insert bio image</a:t>
            </a:r>
            <a:endParaRPr lang="en-US" dirty="0"/>
          </a:p>
        </p:txBody>
      </p:sp>
      <p:sp>
        <p:nvSpPr>
          <p:cNvPr id="10" name="Rectangle 5"/>
          <p:cNvSpPr>
            <a:spLocks noGrp="1" noChangeArrowheads="1"/>
          </p:cNvSpPr>
          <p:nvPr>
            <p:ph type="ftr" sz="quarter" idx="3"/>
          </p:nvPr>
        </p:nvSpPr>
        <p:spPr bwMode="auto">
          <a:xfrm>
            <a:off x="685800" y="64008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accent6">
                    <a:lumMod val="50000"/>
                  </a:schemeClr>
                </a:solidFill>
                <a:latin typeface="+mn-lt"/>
              </a:defRPr>
            </a:lvl1pPr>
          </a:lstStyle>
          <a:p>
            <a:r>
              <a:rPr lang="en-US" sz="800" dirty="0" smtClean="0">
                <a:solidFill>
                  <a:schemeClr val="accent6">
                    <a:lumMod val="50000"/>
                  </a:schemeClr>
                </a:solidFill>
              </a:rPr>
              <a:t>© Michael</a:t>
            </a:r>
            <a:r>
              <a:rPr lang="en-US" sz="800" baseline="0" dirty="0" smtClean="0">
                <a:solidFill>
                  <a:schemeClr val="accent6">
                    <a:lumMod val="50000"/>
                  </a:schemeClr>
                </a:solidFill>
              </a:rPr>
              <a:t> Best &amp; Friedrich LLP</a:t>
            </a:r>
            <a:endParaRPr lang="en-US" sz="800" dirty="0">
              <a:solidFill>
                <a:schemeClr val="accent6">
                  <a:lumMod val="50000"/>
                </a:schemeClr>
              </a:solidFill>
            </a:endParaRPr>
          </a:p>
        </p:txBody>
      </p:sp>
      <p:sp>
        <p:nvSpPr>
          <p:cNvPr id="14" name="TextBox 13"/>
          <p:cNvSpPr txBox="1"/>
          <p:nvPr userDrawn="1"/>
        </p:nvSpPr>
        <p:spPr>
          <a:xfrm>
            <a:off x="685800" y="1600200"/>
            <a:ext cx="3810000" cy="461665"/>
          </a:xfrm>
          <a:prstGeom prst="rect">
            <a:avLst/>
          </a:prstGeom>
          <a:noFill/>
        </p:spPr>
        <p:txBody>
          <a:bodyPr wrap="square" rtlCol="0">
            <a:spAutoFit/>
          </a:bodyPr>
          <a:lstStyle/>
          <a:p>
            <a:r>
              <a:rPr lang="en-US" sz="2400" b="1" dirty="0" smtClean="0">
                <a:solidFill>
                  <a:schemeClr val="accent6">
                    <a:lumMod val="50000"/>
                  </a:schemeClr>
                </a:solidFill>
                <a:latin typeface="Arial" panose="020B0604020202020204" pitchFamily="34" charset="0"/>
                <a:ea typeface="+mj-ea"/>
                <a:cs typeface="Arial" panose="020B0604020202020204" pitchFamily="34" charset="0"/>
              </a:rPr>
              <a:t>Who We</a:t>
            </a:r>
            <a:r>
              <a:rPr lang="en-US" sz="2400" b="1" baseline="0" dirty="0" smtClean="0">
                <a:solidFill>
                  <a:schemeClr val="accent6">
                    <a:lumMod val="50000"/>
                  </a:schemeClr>
                </a:solidFill>
                <a:latin typeface="Arial" panose="020B0604020202020204" pitchFamily="34" charset="0"/>
                <a:ea typeface="+mj-ea"/>
                <a:cs typeface="Arial" panose="020B0604020202020204" pitchFamily="34" charset="0"/>
              </a:rPr>
              <a:t> Are</a:t>
            </a:r>
            <a:endParaRPr lang="en-US" sz="2400" b="1" dirty="0">
              <a:solidFill>
                <a:schemeClr val="accent6">
                  <a:lumMod val="50000"/>
                </a:schemeClr>
              </a:solidFill>
              <a:latin typeface="Arial" panose="020B0604020202020204" pitchFamily="34" charset="0"/>
              <a:ea typeface="+mj-ea"/>
              <a:cs typeface="Arial" panose="020B0604020202020204" pitchFamily="34" charset="0"/>
            </a:endParaRPr>
          </a:p>
        </p:txBody>
      </p:sp>
      <p:sp>
        <p:nvSpPr>
          <p:cNvPr id="3" name="Text Placeholder 2"/>
          <p:cNvSpPr>
            <a:spLocks noGrp="1"/>
          </p:cNvSpPr>
          <p:nvPr>
            <p:ph type="body" sz="quarter" idx="17" hasCustomPrompt="1"/>
          </p:nvPr>
        </p:nvSpPr>
        <p:spPr>
          <a:xfrm>
            <a:off x="2971800" y="4953000"/>
            <a:ext cx="3200400" cy="304800"/>
          </a:xfrm>
        </p:spPr>
        <p:txBody>
          <a:bodyPr/>
          <a:lstStyle>
            <a:lvl1pPr marL="0" indent="0">
              <a:buNone/>
              <a:defRPr sz="1600"/>
            </a:lvl1pPr>
          </a:lstStyle>
          <a:p>
            <a:pPr lvl="0"/>
            <a:r>
              <a:rPr lang="en-US" sz="1600" dirty="0" smtClean="0"/>
              <a:t>Full Name</a:t>
            </a:r>
            <a:endParaRPr lang="en-US" dirty="0"/>
          </a:p>
        </p:txBody>
      </p:sp>
      <p:sp>
        <p:nvSpPr>
          <p:cNvPr id="6" name="Text Placeholder 5"/>
          <p:cNvSpPr>
            <a:spLocks noGrp="1"/>
          </p:cNvSpPr>
          <p:nvPr>
            <p:ph type="body" sz="quarter" idx="18" hasCustomPrompt="1"/>
          </p:nvPr>
        </p:nvSpPr>
        <p:spPr>
          <a:xfrm>
            <a:off x="2971800" y="5257800"/>
            <a:ext cx="3200400" cy="228600"/>
          </a:xfrm>
        </p:spPr>
        <p:txBody>
          <a:bodyPr/>
          <a:lstStyle>
            <a:lvl1pPr marL="0" indent="0">
              <a:buNone/>
              <a:defRPr sz="1200"/>
            </a:lvl1pPr>
          </a:lstStyle>
          <a:p>
            <a:pPr lvl="0"/>
            <a:r>
              <a:rPr lang="en-US" dirty="0" smtClean="0"/>
              <a:t>Title</a:t>
            </a:r>
            <a:endParaRPr lang="en-US" dirty="0"/>
          </a:p>
        </p:txBody>
      </p:sp>
      <p:sp>
        <p:nvSpPr>
          <p:cNvPr id="15" name="Text Placeholder 14"/>
          <p:cNvSpPr>
            <a:spLocks noGrp="1"/>
          </p:cNvSpPr>
          <p:nvPr>
            <p:ph type="body" sz="quarter" idx="19" hasCustomPrompt="1"/>
          </p:nvPr>
        </p:nvSpPr>
        <p:spPr>
          <a:xfrm>
            <a:off x="2971800" y="5638800"/>
            <a:ext cx="3200400" cy="228600"/>
          </a:xfrm>
        </p:spPr>
        <p:txBody>
          <a:bodyPr/>
          <a:lstStyle>
            <a:lvl1pPr marL="0" indent="0">
              <a:buNone/>
              <a:defRPr sz="1200" u="sng"/>
            </a:lvl1pPr>
          </a:lstStyle>
          <a:p>
            <a:pPr lvl="0"/>
            <a:r>
              <a:rPr lang="en-US" dirty="0" smtClean="0"/>
              <a:t>Email address</a:t>
            </a:r>
            <a:endParaRPr lang="en-US" dirty="0"/>
          </a:p>
        </p:txBody>
      </p:sp>
      <p:sp>
        <p:nvSpPr>
          <p:cNvPr id="17" name="Text Placeholder 16"/>
          <p:cNvSpPr>
            <a:spLocks noGrp="1"/>
          </p:cNvSpPr>
          <p:nvPr>
            <p:ph type="body" sz="quarter" idx="20" hasCustomPrompt="1"/>
          </p:nvPr>
        </p:nvSpPr>
        <p:spPr>
          <a:xfrm>
            <a:off x="2971800" y="5867400"/>
            <a:ext cx="3200400" cy="228600"/>
          </a:xfrm>
        </p:spPr>
        <p:txBody>
          <a:bodyPr/>
          <a:lstStyle>
            <a:lvl1pPr marL="0" indent="0">
              <a:buNone/>
              <a:defRPr sz="1200"/>
            </a:lvl1pPr>
          </a:lstStyle>
          <a:p>
            <a:pPr lvl="0"/>
            <a:r>
              <a:rPr lang="en-US" dirty="0" smtClean="0"/>
              <a:t>T </a:t>
            </a:r>
            <a:r>
              <a:rPr lang="en-US" dirty="0" err="1" smtClean="0"/>
              <a:t>xxx.xxx.xxxx</a:t>
            </a:r>
            <a:endParaRPr lang="en-US" dirty="0"/>
          </a:p>
        </p:txBody>
      </p:sp>
    </p:spTree>
    <p:extLst>
      <p:ext uri="{BB962C8B-B14F-4D97-AF65-F5344CB8AC3E}">
        <p14:creationId xmlns:p14="http://schemas.microsoft.com/office/powerpoint/2010/main" val="10950944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resenter-MichaelBe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F775162-CBDB-402E-820D-73F9FCEF788D}" type="slidenum">
              <a:rPr lang="en-US" smtClean="0"/>
              <a:pPr/>
              <a:t>‹#›</a:t>
            </a:fld>
            <a:endParaRPr lang="en-US"/>
          </a:p>
        </p:txBody>
      </p:sp>
      <p:sp>
        <p:nvSpPr>
          <p:cNvPr id="7" name="Picture Placeholder 6"/>
          <p:cNvSpPr>
            <a:spLocks noGrp="1"/>
          </p:cNvSpPr>
          <p:nvPr>
            <p:ph type="pic" sz="quarter" idx="13" hasCustomPrompt="1"/>
          </p:nvPr>
        </p:nvSpPr>
        <p:spPr>
          <a:xfrm>
            <a:off x="1063752" y="2438400"/>
            <a:ext cx="3127248" cy="2377440"/>
          </a:xfrm>
        </p:spPr>
        <p:txBody>
          <a:bodyPr/>
          <a:lstStyle>
            <a:lvl1pPr marL="0" indent="0" algn="ctr">
              <a:buNone/>
              <a:defRPr sz="1200" baseline="0"/>
            </a:lvl1pPr>
          </a:lstStyle>
          <a:p>
            <a:r>
              <a:rPr lang="en-US" dirty="0" smtClean="0"/>
              <a:t>Click here to insert bio image</a:t>
            </a:r>
            <a:endParaRPr lang="en-US" dirty="0"/>
          </a:p>
        </p:txBody>
      </p:sp>
      <p:sp>
        <p:nvSpPr>
          <p:cNvPr id="10" name="Rectangle 5"/>
          <p:cNvSpPr>
            <a:spLocks noGrp="1" noChangeArrowheads="1"/>
          </p:cNvSpPr>
          <p:nvPr>
            <p:ph type="ftr" sz="quarter" idx="3"/>
          </p:nvPr>
        </p:nvSpPr>
        <p:spPr bwMode="auto">
          <a:xfrm>
            <a:off x="685800" y="64008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accent6">
                    <a:lumMod val="50000"/>
                  </a:schemeClr>
                </a:solidFill>
                <a:latin typeface="+mn-lt"/>
              </a:defRPr>
            </a:lvl1pPr>
          </a:lstStyle>
          <a:p>
            <a:r>
              <a:rPr lang="en-US" sz="800" dirty="0" smtClean="0">
                <a:solidFill>
                  <a:schemeClr val="accent6">
                    <a:lumMod val="50000"/>
                  </a:schemeClr>
                </a:solidFill>
              </a:rPr>
              <a:t>© Michael</a:t>
            </a:r>
            <a:r>
              <a:rPr lang="en-US" sz="800" baseline="0" dirty="0" smtClean="0">
                <a:solidFill>
                  <a:schemeClr val="accent6">
                    <a:lumMod val="50000"/>
                  </a:schemeClr>
                </a:solidFill>
              </a:rPr>
              <a:t> Best &amp; Friedrich LLP</a:t>
            </a:r>
            <a:endParaRPr lang="en-US" sz="800" dirty="0">
              <a:solidFill>
                <a:schemeClr val="accent6">
                  <a:lumMod val="50000"/>
                </a:schemeClr>
              </a:solidFill>
            </a:endParaRPr>
          </a:p>
        </p:txBody>
      </p:sp>
      <p:sp>
        <p:nvSpPr>
          <p:cNvPr id="14" name="TextBox 13"/>
          <p:cNvSpPr txBox="1"/>
          <p:nvPr userDrawn="1"/>
        </p:nvSpPr>
        <p:spPr>
          <a:xfrm>
            <a:off x="685800" y="1600200"/>
            <a:ext cx="3810000" cy="461665"/>
          </a:xfrm>
          <a:prstGeom prst="rect">
            <a:avLst/>
          </a:prstGeom>
          <a:noFill/>
        </p:spPr>
        <p:txBody>
          <a:bodyPr wrap="square" rtlCol="0">
            <a:spAutoFit/>
          </a:bodyPr>
          <a:lstStyle/>
          <a:p>
            <a:r>
              <a:rPr lang="en-US" sz="2400" b="1" dirty="0" smtClean="0">
                <a:solidFill>
                  <a:schemeClr val="accent6">
                    <a:lumMod val="50000"/>
                  </a:schemeClr>
                </a:solidFill>
                <a:latin typeface="Arial" panose="020B0604020202020204" pitchFamily="34" charset="0"/>
                <a:ea typeface="+mj-ea"/>
                <a:cs typeface="Arial" panose="020B0604020202020204" pitchFamily="34" charset="0"/>
              </a:rPr>
              <a:t>Who We</a:t>
            </a:r>
            <a:r>
              <a:rPr lang="en-US" sz="2400" b="1" baseline="0" dirty="0" smtClean="0">
                <a:solidFill>
                  <a:schemeClr val="accent6">
                    <a:lumMod val="50000"/>
                  </a:schemeClr>
                </a:solidFill>
                <a:latin typeface="Arial" panose="020B0604020202020204" pitchFamily="34" charset="0"/>
                <a:ea typeface="+mj-ea"/>
                <a:cs typeface="Arial" panose="020B0604020202020204" pitchFamily="34" charset="0"/>
              </a:rPr>
              <a:t> Are</a:t>
            </a:r>
            <a:endParaRPr lang="en-US" sz="2400" b="1" dirty="0">
              <a:solidFill>
                <a:schemeClr val="accent6">
                  <a:lumMod val="50000"/>
                </a:schemeClr>
              </a:solidFill>
              <a:latin typeface="Arial" panose="020B0604020202020204" pitchFamily="34" charset="0"/>
              <a:ea typeface="+mj-ea"/>
              <a:cs typeface="Arial" panose="020B0604020202020204" pitchFamily="34" charset="0"/>
            </a:endParaRPr>
          </a:p>
        </p:txBody>
      </p:sp>
      <p:sp>
        <p:nvSpPr>
          <p:cNvPr id="3" name="Text Placeholder 2"/>
          <p:cNvSpPr>
            <a:spLocks noGrp="1"/>
          </p:cNvSpPr>
          <p:nvPr>
            <p:ph type="body" sz="quarter" idx="17" hasCustomPrompt="1"/>
          </p:nvPr>
        </p:nvSpPr>
        <p:spPr>
          <a:xfrm>
            <a:off x="990600" y="4953000"/>
            <a:ext cx="3200400" cy="304800"/>
          </a:xfrm>
        </p:spPr>
        <p:txBody>
          <a:bodyPr/>
          <a:lstStyle>
            <a:lvl1pPr marL="0" indent="0">
              <a:buNone/>
              <a:defRPr sz="1600"/>
            </a:lvl1pPr>
          </a:lstStyle>
          <a:p>
            <a:pPr lvl="0"/>
            <a:r>
              <a:rPr lang="en-US" sz="1600" dirty="0" smtClean="0"/>
              <a:t>Full Name</a:t>
            </a:r>
            <a:endParaRPr lang="en-US" dirty="0"/>
          </a:p>
        </p:txBody>
      </p:sp>
      <p:sp>
        <p:nvSpPr>
          <p:cNvPr id="6" name="Text Placeholder 5"/>
          <p:cNvSpPr>
            <a:spLocks noGrp="1"/>
          </p:cNvSpPr>
          <p:nvPr>
            <p:ph type="body" sz="quarter" idx="18" hasCustomPrompt="1"/>
          </p:nvPr>
        </p:nvSpPr>
        <p:spPr>
          <a:xfrm>
            <a:off x="990600" y="5257800"/>
            <a:ext cx="3200400" cy="228600"/>
          </a:xfrm>
        </p:spPr>
        <p:txBody>
          <a:bodyPr/>
          <a:lstStyle>
            <a:lvl1pPr marL="0" indent="0">
              <a:buNone/>
              <a:defRPr sz="1200"/>
            </a:lvl1pPr>
          </a:lstStyle>
          <a:p>
            <a:pPr lvl="0"/>
            <a:r>
              <a:rPr lang="en-US" dirty="0" smtClean="0"/>
              <a:t>Title</a:t>
            </a:r>
            <a:endParaRPr lang="en-US" dirty="0"/>
          </a:p>
        </p:txBody>
      </p:sp>
      <p:sp>
        <p:nvSpPr>
          <p:cNvPr id="15" name="Text Placeholder 14"/>
          <p:cNvSpPr>
            <a:spLocks noGrp="1"/>
          </p:cNvSpPr>
          <p:nvPr>
            <p:ph type="body" sz="quarter" idx="19" hasCustomPrompt="1"/>
          </p:nvPr>
        </p:nvSpPr>
        <p:spPr>
          <a:xfrm>
            <a:off x="990600" y="5638800"/>
            <a:ext cx="3200400" cy="228600"/>
          </a:xfrm>
        </p:spPr>
        <p:txBody>
          <a:bodyPr/>
          <a:lstStyle>
            <a:lvl1pPr marL="0" indent="0">
              <a:buNone/>
              <a:defRPr sz="1200" u="sng"/>
            </a:lvl1pPr>
          </a:lstStyle>
          <a:p>
            <a:pPr lvl="0"/>
            <a:r>
              <a:rPr lang="en-US" dirty="0" smtClean="0"/>
              <a:t>Email address</a:t>
            </a:r>
            <a:endParaRPr lang="en-US" dirty="0"/>
          </a:p>
        </p:txBody>
      </p:sp>
      <p:sp>
        <p:nvSpPr>
          <p:cNvPr id="17" name="Text Placeholder 16"/>
          <p:cNvSpPr>
            <a:spLocks noGrp="1"/>
          </p:cNvSpPr>
          <p:nvPr>
            <p:ph type="body" sz="quarter" idx="20" hasCustomPrompt="1"/>
          </p:nvPr>
        </p:nvSpPr>
        <p:spPr>
          <a:xfrm>
            <a:off x="990600" y="5867400"/>
            <a:ext cx="3200400" cy="228600"/>
          </a:xfrm>
        </p:spPr>
        <p:txBody>
          <a:bodyPr/>
          <a:lstStyle>
            <a:lvl1pPr marL="0" indent="0">
              <a:buNone/>
              <a:defRPr sz="1200"/>
            </a:lvl1pPr>
          </a:lstStyle>
          <a:p>
            <a:pPr lvl="0"/>
            <a:r>
              <a:rPr lang="en-US" dirty="0" smtClean="0"/>
              <a:t>T. </a:t>
            </a:r>
            <a:r>
              <a:rPr lang="en-US" dirty="0" err="1" smtClean="0"/>
              <a:t>xxx.xxx.xxxx</a:t>
            </a:r>
            <a:endParaRPr lang="en-US" dirty="0"/>
          </a:p>
        </p:txBody>
      </p:sp>
      <p:sp>
        <p:nvSpPr>
          <p:cNvPr id="20" name="Picture Placeholder 19"/>
          <p:cNvSpPr>
            <a:spLocks noGrp="1"/>
          </p:cNvSpPr>
          <p:nvPr>
            <p:ph type="pic" sz="quarter" idx="21" hasCustomPrompt="1"/>
          </p:nvPr>
        </p:nvSpPr>
        <p:spPr>
          <a:xfrm>
            <a:off x="4648200" y="2438400"/>
            <a:ext cx="3127248" cy="2377440"/>
          </a:xfrm>
        </p:spPr>
        <p:txBody>
          <a:bodyPr/>
          <a:lstStyle>
            <a:lvl1pPr marL="0" indent="0" algn="ctr">
              <a:buNone/>
              <a:defRPr sz="1200" baseline="0"/>
            </a:lvl1pPr>
          </a:lstStyle>
          <a:p>
            <a:r>
              <a:rPr lang="en-US" dirty="0" smtClean="0"/>
              <a:t>Click here to insert bio image</a:t>
            </a:r>
            <a:endParaRPr lang="en-US" dirty="0"/>
          </a:p>
        </p:txBody>
      </p:sp>
      <p:sp>
        <p:nvSpPr>
          <p:cNvPr id="22" name="Text Placeholder 21"/>
          <p:cNvSpPr>
            <a:spLocks noGrp="1"/>
          </p:cNvSpPr>
          <p:nvPr>
            <p:ph type="body" sz="quarter" idx="22" hasCustomPrompt="1"/>
          </p:nvPr>
        </p:nvSpPr>
        <p:spPr>
          <a:xfrm>
            <a:off x="4572000" y="4953000"/>
            <a:ext cx="3200400" cy="304800"/>
          </a:xfrm>
        </p:spPr>
        <p:txBody>
          <a:bodyPr/>
          <a:lstStyle>
            <a:lvl1pPr marL="0" indent="0">
              <a:buNone/>
              <a:defRPr sz="1600"/>
            </a:lvl1pPr>
          </a:lstStyle>
          <a:p>
            <a:pPr lvl="0"/>
            <a:r>
              <a:rPr lang="en-US" dirty="0" smtClean="0"/>
              <a:t>Full Name</a:t>
            </a:r>
            <a:endParaRPr lang="en-US" dirty="0"/>
          </a:p>
        </p:txBody>
      </p:sp>
      <p:sp>
        <p:nvSpPr>
          <p:cNvPr id="24" name="Text Placeholder 23"/>
          <p:cNvSpPr>
            <a:spLocks noGrp="1"/>
          </p:cNvSpPr>
          <p:nvPr>
            <p:ph type="body" sz="quarter" idx="23" hasCustomPrompt="1"/>
          </p:nvPr>
        </p:nvSpPr>
        <p:spPr>
          <a:xfrm>
            <a:off x="4572000" y="5257800"/>
            <a:ext cx="3200400" cy="228600"/>
          </a:xfrm>
        </p:spPr>
        <p:txBody>
          <a:bodyPr/>
          <a:lstStyle>
            <a:lvl1pPr marL="0" indent="0">
              <a:buNone/>
              <a:defRPr sz="1200"/>
            </a:lvl1pPr>
          </a:lstStyle>
          <a:p>
            <a:pPr lvl="0"/>
            <a:r>
              <a:rPr lang="en-US" dirty="0" smtClean="0"/>
              <a:t>Title</a:t>
            </a:r>
            <a:endParaRPr lang="en-US" dirty="0"/>
          </a:p>
        </p:txBody>
      </p:sp>
      <p:sp>
        <p:nvSpPr>
          <p:cNvPr id="26" name="Text Placeholder 25"/>
          <p:cNvSpPr>
            <a:spLocks noGrp="1"/>
          </p:cNvSpPr>
          <p:nvPr>
            <p:ph type="body" sz="quarter" idx="24" hasCustomPrompt="1"/>
          </p:nvPr>
        </p:nvSpPr>
        <p:spPr>
          <a:xfrm>
            <a:off x="4572000" y="5638800"/>
            <a:ext cx="3200400" cy="228600"/>
          </a:xfrm>
        </p:spPr>
        <p:txBody>
          <a:bodyPr/>
          <a:lstStyle>
            <a:lvl1pPr marL="0" indent="0">
              <a:buNone/>
              <a:defRPr sz="1200" baseline="0"/>
            </a:lvl1pPr>
          </a:lstStyle>
          <a:p>
            <a:pPr lvl="0"/>
            <a:r>
              <a:rPr lang="en-US" dirty="0" smtClean="0"/>
              <a:t>Email address</a:t>
            </a:r>
            <a:endParaRPr lang="en-US" dirty="0"/>
          </a:p>
        </p:txBody>
      </p:sp>
      <p:sp>
        <p:nvSpPr>
          <p:cNvPr id="28" name="Text Placeholder 27"/>
          <p:cNvSpPr>
            <a:spLocks noGrp="1"/>
          </p:cNvSpPr>
          <p:nvPr>
            <p:ph type="body" sz="quarter" idx="25" hasCustomPrompt="1"/>
          </p:nvPr>
        </p:nvSpPr>
        <p:spPr>
          <a:xfrm>
            <a:off x="4572000" y="5867400"/>
            <a:ext cx="3200400" cy="228600"/>
          </a:xfrm>
        </p:spPr>
        <p:txBody>
          <a:bodyPr/>
          <a:lstStyle>
            <a:lvl1pPr marL="0" indent="0">
              <a:buNone/>
              <a:defRPr sz="1200" baseline="0"/>
            </a:lvl1pPr>
          </a:lstStyle>
          <a:p>
            <a:pPr lvl="0"/>
            <a:r>
              <a:rPr lang="en-US" dirty="0" smtClean="0"/>
              <a:t>T. </a:t>
            </a:r>
            <a:r>
              <a:rPr lang="en-US" dirty="0" err="1" smtClean="0"/>
              <a:t>xxx.xxx.xxxx</a:t>
            </a:r>
            <a:endParaRPr lang="en-US" dirty="0"/>
          </a:p>
        </p:txBody>
      </p:sp>
    </p:spTree>
    <p:extLst>
      <p:ext uri="{BB962C8B-B14F-4D97-AF65-F5344CB8AC3E}">
        <p14:creationId xmlns:p14="http://schemas.microsoft.com/office/powerpoint/2010/main" val="18074455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98612"/>
            <a:ext cx="78486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Add Slide Title</a:t>
            </a:r>
          </a:p>
        </p:txBody>
      </p:sp>
      <p:sp>
        <p:nvSpPr>
          <p:cNvPr id="1027" name="Rectangle 3"/>
          <p:cNvSpPr>
            <a:spLocks noGrp="1" noChangeArrowheads="1"/>
          </p:cNvSpPr>
          <p:nvPr>
            <p:ph type="body" idx="1"/>
          </p:nvPr>
        </p:nvSpPr>
        <p:spPr bwMode="auto">
          <a:xfrm>
            <a:off x="685800" y="23622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685800" y="6400800"/>
            <a:ext cx="6629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800">
                <a:solidFill>
                  <a:schemeClr val="accent6">
                    <a:lumMod val="50000"/>
                  </a:schemeClr>
                </a:solidFill>
                <a:latin typeface="+mn-lt"/>
              </a:defRPr>
            </a:lvl1pPr>
          </a:lstStyle>
          <a:p>
            <a:r>
              <a:rPr lang="en-US" smtClean="0"/>
              <a:t>michaelbest.com</a:t>
            </a:r>
            <a:endParaRPr lang="en-US" dirty="0"/>
          </a:p>
        </p:txBody>
      </p:sp>
      <p:sp>
        <p:nvSpPr>
          <p:cNvPr id="1030" name="Rectangle 6"/>
          <p:cNvSpPr>
            <a:spLocks noGrp="1" noChangeArrowheads="1"/>
          </p:cNvSpPr>
          <p:nvPr>
            <p:ph type="sldNum" sz="quarter" idx="4"/>
          </p:nvPr>
        </p:nvSpPr>
        <p:spPr bwMode="auto">
          <a:xfrm>
            <a:off x="7620000" y="64008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800">
                <a:solidFill>
                  <a:schemeClr val="accent6">
                    <a:lumMod val="50000"/>
                  </a:schemeClr>
                </a:solidFill>
                <a:latin typeface="+mn-lt"/>
              </a:defRPr>
            </a:lvl1pPr>
          </a:lstStyle>
          <a:p>
            <a:fld id="{3F775162-CBDB-402E-820D-73F9FCEF788D}" type="slidenum">
              <a:rPr lang="en-US" smtClean="0"/>
              <a:pPr/>
              <a:t>‹#›</a:t>
            </a:fld>
            <a:endParaRPr lang="en-US"/>
          </a:p>
        </p:txBody>
      </p:sp>
      <p:pic>
        <p:nvPicPr>
          <p:cNvPr id="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762000" y="685800"/>
            <a:ext cx="174520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bwMode="auto">
          <a:xfrm>
            <a:off x="304800" y="274320"/>
            <a:ext cx="0" cy="6278880"/>
          </a:xfrm>
          <a:prstGeom prst="line">
            <a:avLst/>
          </a:prstGeom>
          <a:ln>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85" r:id="rId2"/>
    <p:sldLayoutId id="2147483662" r:id="rId3"/>
    <p:sldLayoutId id="2147483663" r:id="rId4"/>
    <p:sldLayoutId id="2147483665" r:id="rId5"/>
    <p:sldLayoutId id="2147483666" r:id="rId6"/>
    <p:sldLayoutId id="2147483667" r:id="rId7"/>
    <p:sldLayoutId id="2147483681" r:id="rId8"/>
    <p:sldLayoutId id="2147483689" r:id="rId9"/>
    <p:sldLayoutId id="2147483690" r:id="rId10"/>
    <p:sldLayoutId id="2147483686" r:id="rId11"/>
    <p:sldLayoutId id="2147483688" r:id="rId12"/>
  </p:sldLayoutIdLst>
  <p:timing>
    <p:tnLst>
      <p:par>
        <p:cTn id="1" dur="indefinite" restart="never" nodeType="tmRoot"/>
      </p:par>
    </p:tnLst>
  </p:timing>
  <p:hf hdr="0" dt="0"/>
  <p:txStyles>
    <p:titleStyle>
      <a:lvl1pPr algn="l" rtl="0" eaLnBrk="1" fontAlgn="base" hangingPunct="1">
        <a:spcBef>
          <a:spcPct val="0"/>
        </a:spcBef>
        <a:spcAft>
          <a:spcPct val="0"/>
        </a:spcAft>
        <a:defRPr sz="2400" b="1" baseline="0">
          <a:solidFill>
            <a:schemeClr val="accent6">
              <a:lumMod val="50000"/>
            </a:schemeClr>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rgbClr val="473B63"/>
          </a:solidFill>
          <a:latin typeface="Arial MT Bd" charset="0"/>
        </a:defRPr>
      </a:lvl2pPr>
      <a:lvl3pPr algn="l" rtl="0" eaLnBrk="1" fontAlgn="base" hangingPunct="1">
        <a:spcBef>
          <a:spcPct val="0"/>
        </a:spcBef>
        <a:spcAft>
          <a:spcPct val="0"/>
        </a:spcAft>
        <a:defRPr sz="2400">
          <a:solidFill>
            <a:srgbClr val="473B63"/>
          </a:solidFill>
          <a:latin typeface="Arial MT Bd" charset="0"/>
        </a:defRPr>
      </a:lvl3pPr>
      <a:lvl4pPr algn="l" rtl="0" eaLnBrk="1" fontAlgn="base" hangingPunct="1">
        <a:spcBef>
          <a:spcPct val="0"/>
        </a:spcBef>
        <a:spcAft>
          <a:spcPct val="0"/>
        </a:spcAft>
        <a:defRPr sz="2400">
          <a:solidFill>
            <a:srgbClr val="473B63"/>
          </a:solidFill>
          <a:latin typeface="Arial MT Bd" charset="0"/>
        </a:defRPr>
      </a:lvl4pPr>
      <a:lvl5pPr algn="l" rtl="0" eaLnBrk="1" fontAlgn="base" hangingPunct="1">
        <a:spcBef>
          <a:spcPct val="0"/>
        </a:spcBef>
        <a:spcAft>
          <a:spcPct val="0"/>
        </a:spcAft>
        <a:defRPr sz="2400">
          <a:solidFill>
            <a:srgbClr val="473B63"/>
          </a:solidFill>
          <a:latin typeface="Arial MT Bd" charset="0"/>
        </a:defRPr>
      </a:lvl5pPr>
      <a:lvl6pPr marL="457200" algn="l" rtl="0" eaLnBrk="1" fontAlgn="base" hangingPunct="1">
        <a:spcBef>
          <a:spcPct val="0"/>
        </a:spcBef>
        <a:spcAft>
          <a:spcPct val="0"/>
        </a:spcAft>
        <a:defRPr sz="2400">
          <a:solidFill>
            <a:srgbClr val="473B63"/>
          </a:solidFill>
          <a:latin typeface="Arial MT Bd" charset="0"/>
        </a:defRPr>
      </a:lvl6pPr>
      <a:lvl7pPr marL="914400" algn="l" rtl="0" eaLnBrk="1" fontAlgn="base" hangingPunct="1">
        <a:spcBef>
          <a:spcPct val="0"/>
        </a:spcBef>
        <a:spcAft>
          <a:spcPct val="0"/>
        </a:spcAft>
        <a:defRPr sz="2400">
          <a:solidFill>
            <a:srgbClr val="473B63"/>
          </a:solidFill>
          <a:latin typeface="Arial MT Bd" charset="0"/>
        </a:defRPr>
      </a:lvl7pPr>
      <a:lvl8pPr marL="1371600" algn="l" rtl="0" eaLnBrk="1" fontAlgn="base" hangingPunct="1">
        <a:spcBef>
          <a:spcPct val="0"/>
        </a:spcBef>
        <a:spcAft>
          <a:spcPct val="0"/>
        </a:spcAft>
        <a:defRPr sz="2400">
          <a:solidFill>
            <a:srgbClr val="473B63"/>
          </a:solidFill>
          <a:latin typeface="Arial MT Bd" charset="0"/>
        </a:defRPr>
      </a:lvl8pPr>
      <a:lvl9pPr marL="1828800" algn="l" rtl="0" eaLnBrk="1" fontAlgn="base" hangingPunct="1">
        <a:spcBef>
          <a:spcPct val="0"/>
        </a:spcBef>
        <a:spcAft>
          <a:spcPct val="0"/>
        </a:spcAft>
        <a:defRPr sz="2400">
          <a:solidFill>
            <a:srgbClr val="473B63"/>
          </a:solidFill>
          <a:latin typeface="Arial MT Bd" charset="0"/>
        </a:defRPr>
      </a:lvl9pPr>
    </p:titleStyle>
    <p:bodyStyle>
      <a:lvl1pPr marL="285750" indent="-285750" algn="l" rtl="0" eaLnBrk="1" fontAlgn="base" hangingPunct="1">
        <a:spcBef>
          <a:spcPct val="20000"/>
        </a:spcBef>
        <a:spcAft>
          <a:spcPct val="0"/>
        </a:spcAft>
        <a:buClr>
          <a:schemeClr val="accent2"/>
        </a:buClr>
        <a:buFont typeface="Arial" panose="020B0604020202020204" pitchFamily="34" charset="0"/>
        <a:buChar char="•"/>
        <a:defRPr sz="2200">
          <a:solidFill>
            <a:schemeClr val="accent6">
              <a:lumMod val="75000"/>
            </a:schemeClr>
          </a:solidFill>
          <a:latin typeface="+mn-lt"/>
          <a:ea typeface="+mn-ea"/>
          <a:cs typeface="+mn-cs"/>
        </a:defRPr>
      </a:lvl1pPr>
      <a:lvl2pPr marL="569913" indent="-285750" algn="l" rtl="0" eaLnBrk="1" fontAlgn="base" hangingPunct="1">
        <a:spcBef>
          <a:spcPct val="20000"/>
        </a:spcBef>
        <a:spcAft>
          <a:spcPct val="0"/>
        </a:spcAft>
        <a:buClr>
          <a:schemeClr val="accent2"/>
        </a:buClr>
        <a:buFont typeface="Arial" panose="020B0604020202020204" pitchFamily="34" charset="0"/>
        <a:buChar char="•"/>
        <a:defRPr sz="1800">
          <a:solidFill>
            <a:schemeClr val="accent6">
              <a:lumMod val="75000"/>
            </a:schemeClr>
          </a:solidFill>
          <a:latin typeface="+mn-lt"/>
        </a:defRPr>
      </a:lvl2pPr>
      <a:lvl3pPr marL="855663" indent="-279400" algn="l" rtl="0" eaLnBrk="1" fontAlgn="base" hangingPunct="1">
        <a:spcBef>
          <a:spcPct val="20000"/>
        </a:spcBef>
        <a:spcAft>
          <a:spcPct val="0"/>
        </a:spcAft>
        <a:buClr>
          <a:schemeClr val="accent2"/>
        </a:buClr>
        <a:buFont typeface="Arial" panose="020B0604020202020204" pitchFamily="34" charset="0"/>
        <a:buChar char="•"/>
        <a:defRPr sz="1600">
          <a:solidFill>
            <a:schemeClr val="accent6">
              <a:lumMod val="75000"/>
            </a:schemeClr>
          </a:solidFill>
          <a:latin typeface="+mn-lt"/>
        </a:defRPr>
      </a:lvl3pPr>
      <a:lvl4pPr marL="1139825" indent="-293688" algn="l" rtl="0" eaLnBrk="1" fontAlgn="base" hangingPunct="1">
        <a:spcBef>
          <a:spcPct val="20000"/>
        </a:spcBef>
        <a:spcAft>
          <a:spcPct val="0"/>
        </a:spcAft>
        <a:buClr>
          <a:schemeClr val="accent2"/>
        </a:buClr>
        <a:buFont typeface="Arial" panose="020B0604020202020204" pitchFamily="34" charset="0"/>
        <a:buChar char="•"/>
        <a:defRPr sz="1400">
          <a:solidFill>
            <a:schemeClr val="accent6">
              <a:lumMod val="75000"/>
            </a:schemeClr>
          </a:solidFill>
          <a:latin typeface="+mn-lt"/>
        </a:defRPr>
      </a:lvl4pPr>
      <a:lvl5pPr marL="1425575" indent="-285750" algn="l" rtl="0" eaLnBrk="1" fontAlgn="base" hangingPunct="1">
        <a:spcBef>
          <a:spcPct val="20000"/>
        </a:spcBef>
        <a:spcAft>
          <a:spcPct val="0"/>
        </a:spcAft>
        <a:buClr>
          <a:schemeClr val="accent2"/>
        </a:buClr>
        <a:buFont typeface="Arial" panose="020B0604020202020204" pitchFamily="34" charset="0"/>
        <a:buChar char="•"/>
        <a:defRPr sz="1200">
          <a:solidFill>
            <a:schemeClr val="accent6">
              <a:lumMod val="75000"/>
            </a:schemeClr>
          </a:solidFill>
          <a:latin typeface="+mn-lt"/>
        </a:defRPr>
      </a:lvl5pPr>
      <a:lvl6pPr marL="25146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6pPr>
      <a:lvl7pPr marL="29718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7pPr>
      <a:lvl8pPr marL="34290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8pPr>
      <a:lvl9pPr marL="38862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0"/>
            <a:ext cx="457200" cy="6442075"/>
          </a:xfrm>
          <a:prstGeom prst="rect">
            <a:avLst/>
          </a:prstGeom>
          <a:solidFill>
            <a:srgbClr val="E8112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solidFill>
                <a:srgbClr val="000000"/>
              </a:solidFill>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7"/>
          <p:cNvSpPr>
            <a:spLocks noChangeArrowheads="1"/>
          </p:cNvSpPr>
          <p:nvPr/>
        </p:nvSpPr>
        <p:spPr bwMode="auto">
          <a:xfrm>
            <a:off x="0" y="6248400"/>
            <a:ext cx="9144000" cy="609600"/>
          </a:xfrm>
          <a:prstGeom prst="rect">
            <a:avLst/>
          </a:prstGeom>
          <a:solidFill>
            <a:srgbClr val="0020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dirty="0">
              <a:solidFill>
                <a:srgbClr val="000000"/>
              </a:solidFill>
            </a:endParaRPr>
          </a:p>
        </p:txBody>
      </p:sp>
      <p:sp>
        <p:nvSpPr>
          <p:cNvPr id="1030" name="Text Box 8"/>
          <p:cNvSpPr txBox="1">
            <a:spLocks noChangeArrowheads="1"/>
          </p:cNvSpPr>
          <p:nvPr/>
        </p:nvSpPr>
        <p:spPr bwMode="auto">
          <a:xfrm>
            <a:off x="1828800" y="63500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000" b="1" i="1" dirty="0">
                <a:solidFill>
                  <a:srgbClr val="B7C9E7"/>
                </a:solidFill>
                <a:latin typeface="Georgia" pitchFamily="18" charset="0"/>
              </a:rPr>
              <a:t>An Employee-Owned Company</a:t>
            </a:r>
          </a:p>
        </p:txBody>
      </p:sp>
      <p:pic>
        <p:nvPicPr>
          <p:cNvPr id="1031" name="Picture 9" descr="VPLogoWhiteOutlin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600" y="5832475"/>
            <a:ext cx="14478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7236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D1396-B279-4FA7-8A15-8980B38111B5}"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20722-0F0C-4D28-936D-38E193E83F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85490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86CDC-F3C8-43A8-9C9A-45F4BFBBFCE2}"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811D0-1429-4A32-BE5C-550B7B37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88349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hyperlink" Target="mailto:dacrass@michaelbest.com" TargetMode="External"/><Relationship Id="rId2" Type="http://schemas.openxmlformats.org/officeDocument/2006/relationships/hyperlink" Target="mailto:mapley@vet.k-state.edu" TargetMode="External"/><Relationship Id="rId1" Type="http://schemas.openxmlformats.org/officeDocument/2006/relationships/slideLayout" Target="../slideLayouts/slideLayout1.xml"/><Relationship Id="rId4" Type="http://schemas.openxmlformats.org/officeDocument/2006/relationships/hyperlink" Target="mailto:sonetti@vitaplu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200400"/>
            <a:ext cx="8077200" cy="533400"/>
          </a:xfrm>
        </p:spPr>
        <p:txBody>
          <a:bodyPr/>
          <a:lstStyle/>
          <a:p>
            <a:r>
              <a:rPr lang="en-US" dirty="0" smtClean="0"/>
              <a:t>The VFD’s are Coming! What Dairy Producers Need to Know</a:t>
            </a:r>
            <a:endParaRPr lang="en-US" dirty="0"/>
          </a:p>
        </p:txBody>
      </p:sp>
      <p:sp>
        <p:nvSpPr>
          <p:cNvPr id="3" name="Subtitle 2"/>
          <p:cNvSpPr>
            <a:spLocks noGrp="1"/>
          </p:cNvSpPr>
          <p:nvPr>
            <p:ph type="subTitle" idx="1"/>
          </p:nvPr>
        </p:nvSpPr>
        <p:spPr>
          <a:xfrm>
            <a:off x="838200" y="4800600"/>
            <a:ext cx="5488399" cy="1219200"/>
          </a:xfrm>
        </p:spPr>
        <p:txBody>
          <a:bodyPr/>
          <a:lstStyle/>
          <a:p>
            <a:r>
              <a:rPr lang="en-US" dirty="0" smtClean="0"/>
              <a:t>Michael D. </a:t>
            </a:r>
            <a:r>
              <a:rPr lang="en-US" dirty="0" err="1" smtClean="0"/>
              <a:t>Apley</a:t>
            </a:r>
            <a:r>
              <a:rPr lang="en-US" dirty="0" smtClean="0"/>
              <a:t>, Ph.D.</a:t>
            </a:r>
          </a:p>
          <a:p>
            <a:r>
              <a:rPr lang="en-US" dirty="0" err="1" smtClean="0"/>
              <a:t>Slivia</a:t>
            </a:r>
            <a:r>
              <a:rPr lang="en-US" dirty="0" smtClean="0"/>
              <a:t> G. </a:t>
            </a:r>
            <a:r>
              <a:rPr lang="en-US" dirty="0" err="1" smtClean="0"/>
              <a:t>Onetti</a:t>
            </a:r>
            <a:r>
              <a:rPr lang="en-US" dirty="0" smtClean="0"/>
              <a:t>, Ph.D.</a:t>
            </a:r>
          </a:p>
          <a:p>
            <a:r>
              <a:rPr lang="en-US" dirty="0" smtClean="0"/>
              <a:t>David A. Crass</a:t>
            </a:r>
            <a:endParaRPr lang="en-US" dirty="0"/>
          </a:p>
        </p:txBody>
      </p:sp>
    </p:spTree>
    <p:extLst>
      <p:ext uri="{BB962C8B-B14F-4D97-AF65-F5344CB8AC3E}">
        <p14:creationId xmlns:p14="http://schemas.microsoft.com/office/powerpoint/2010/main" val="37358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13656" y="841233"/>
            <a:ext cx="8425543" cy="4955203"/>
          </a:xfrm>
          <a:prstGeom prst="rect">
            <a:avLst/>
          </a:prstGeom>
        </p:spPr>
        <p:txBody>
          <a:bodyPr wrap="square">
            <a:spAutoFit/>
          </a:bodyPr>
          <a:lstStyle/>
          <a:p>
            <a:r>
              <a:rPr lang="en-US" sz="3200" b="1" dirty="0">
                <a:solidFill>
                  <a:prstClr val="white"/>
                </a:solidFill>
                <a:ea typeface="Times New Roman" panose="02020603050405020304" pitchFamily="18" charset="0"/>
                <a:cs typeface="Times New Roman" panose="02020603050405020304" pitchFamily="18" charset="0"/>
              </a:rPr>
              <a:t>A </a:t>
            </a:r>
            <a:r>
              <a:rPr lang="en-US" sz="3200" b="1" dirty="0">
                <a:solidFill>
                  <a:srgbClr val="FFFF00"/>
                </a:solidFill>
                <a:ea typeface="Times New Roman" panose="02020603050405020304" pitchFamily="18" charset="0"/>
                <a:cs typeface="Times New Roman" panose="02020603050405020304" pitchFamily="18" charset="0"/>
              </a:rPr>
              <a:t>‘‘veterinary feed directive’’</a:t>
            </a:r>
            <a:r>
              <a:rPr lang="en-US" sz="3200" b="1" dirty="0">
                <a:solidFill>
                  <a:prstClr val="white"/>
                </a:solidFill>
                <a:ea typeface="Times New Roman" panose="02020603050405020304" pitchFamily="18" charset="0"/>
                <a:cs typeface="Times New Roman" panose="02020603050405020304" pitchFamily="18" charset="0"/>
              </a:rPr>
              <a:t> is a…</a:t>
            </a:r>
          </a:p>
          <a:p>
            <a:endParaRPr lang="en-US" sz="3200" b="1" dirty="0">
              <a:solidFill>
                <a:prstClr val="white"/>
              </a:solidFill>
              <a:ea typeface="Times New Roman" panose="02020603050405020304" pitchFamily="18" charset="0"/>
              <a:cs typeface="Times New Roman" panose="02020603050405020304" pitchFamily="18" charset="0"/>
            </a:endParaRPr>
          </a:p>
          <a:p>
            <a:r>
              <a:rPr lang="en-US" sz="3200" b="1" dirty="0">
                <a:solidFill>
                  <a:prstClr val="white"/>
                </a:solidFill>
                <a:ea typeface="Times New Roman" panose="02020603050405020304" pitchFamily="18" charset="0"/>
                <a:cs typeface="Times New Roman" panose="02020603050405020304" pitchFamily="18" charset="0"/>
              </a:rPr>
              <a:t>written (nonverbal) statement…</a:t>
            </a:r>
          </a:p>
          <a:p>
            <a:endParaRPr lang="en-US" sz="3200" b="1" dirty="0">
              <a:solidFill>
                <a:prstClr val="white"/>
              </a:solidFill>
              <a:ea typeface="Times New Roman" panose="02020603050405020304" pitchFamily="18" charset="0"/>
              <a:cs typeface="Times New Roman" panose="02020603050405020304" pitchFamily="18" charset="0"/>
            </a:endParaRPr>
          </a:p>
          <a:p>
            <a:r>
              <a:rPr lang="en-US" sz="3200" b="1" dirty="0">
                <a:solidFill>
                  <a:prstClr val="white"/>
                </a:solidFill>
                <a:ea typeface="Times New Roman" panose="02020603050405020304" pitchFamily="18" charset="0"/>
                <a:cs typeface="Times New Roman" panose="02020603050405020304" pitchFamily="18" charset="0"/>
              </a:rPr>
              <a:t>issued by a licensed veterinarian in the course of the veterinarian’s professional practice that…</a:t>
            </a:r>
          </a:p>
          <a:p>
            <a:endParaRPr lang="en-US" sz="3200" b="1" dirty="0">
              <a:solidFill>
                <a:prstClr val="white"/>
              </a:solidFill>
              <a:ea typeface="Times New Roman" panose="02020603050405020304" pitchFamily="18" charset="0"/>
              <a:cs typeface="Times New Roman" panose="02020603050405020304" pitchFamily="18" charset="0"/>
            </a:endParaRPr>
          </a:p>
          <a:p>
            <a:r>
              <a:rPr lang="en-US" sz="3200" b="1" dirty="0">
                <a:solidFill>
                  <a:prstClr val="white"/>
                </a:solidFill>
                <a:ea typeface="Times New Roman" panose="02020603050405020304" pitchFamily="18" charset="0"/>
                <a:cs typeface="Times New Roman" panose="02020603050405020304" pitchFamily="18" charset="0"/>
              </a:rPr>
              <a:t>orders the use of a VFD drug or combination VFD drug in or on an animal feed.” </a:t>
            </a:r>
          </a:p>
          <a:p>
            <a:endParaRPr lang="en-US" sz="2800" b="1" dirty="0">
              <a:solidFill>
                <a:prstClr val="white"/>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04763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500742" y="1134853"/>
            <a:ext cx="8251372" cy="4031873"/>
          </a:xfrm>
          <a:prstGeom prst="rect">
            <a:avLst/>
          </a:prstGeom>
        </p:spPr>
        <p:txBody>
          <a:bodyPr wrap="square">
            <a:spAutoFit/>
          </a:bodyPr>
          <a:lstStyle/>
          <a:p>
            <a:r>
              <a:rPr lang="en-US" sz="3200" b="1" dirty="0">
                <a:solidFill>
                  <a:prstClr val="white"/>
                </a:solidFill>
                <a:ea typeface="Times New Roman" panose="02020603050405020304" pitchFamily="18" charset="0"/>
                <a:cs typeface="Times New Roman" panose="02020603050405020304" pitchFamily="18" charset="0"/>
              </a:rPr>
              <a:t>“This written statement authorizes the client (the owner of the animal or animals or other caretaker) to obtain and use animal feed bearing or containing a VFD drug or combination VFD drug to treat the client’s animals </a:t>
            </a:r>
            <a:r>
              <a:rPr lang="en-US" sz="3200" b="1" dirty="0">
                <a:solidFill>
                  <a:srgbClr val="FFFF00"/>
                </a:solidFill>
                <a:ea typeface="Times New Roman" panose="02020603050405020304" pitchFamily="18" charset="0"/>
                <a:cs typeface="Times New Roman" panose="02020603050405020304" pitchFamily="18" charset="0"/>
              </a:rPr>
              <a:t>only in accordance with the conditions for use approved, conditionally approved, or indexed by the Food and Drug Administration.</a:t>
            </a:r>
            <a:r>
              <a:rPr lang="en-US" sz="3200" b="1" dirty="0">
                <a:solidFill>
                  <a:prstClr val="white"/>
                </a:solidFill>
                <a:ea typeface="Times New Roman" panose="02020603050405020304" pitchFamily="18" charset="0"/>
                <a:cs typeface="Times New Roman" panose="02020603050405020304" pitchFamily="18" charset="0"/>
              </a:rPr>
              <a:t>”</a:t>
            </a:r>
            <a:r>
              <a:rPr lang="en-US" sz="3200" b="1" dirty="0">
                <a:solidFill>
                  <a:srgbClr val="FFFF00"/>
                </a:solidFill>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686673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r>
              <a:rPr lang="en-US" dirty="0"/>
              <a:t>“Conditionally approved” or “indexed” refers to drugs used for minor use or minor species.  </a:t>
            </a:r>
          </a:p>
          <a:p>
            <a:r>
              <a:rPr lang="en-US" dirty="0"/>
              <a:t>This would not apply to our major uses of drugs in the feed or water for cattle, swine, or poultry.  </a:t>
            </a:r>
          </a:p>
        </p:txBody>
      </p:sp>
    </p:spTree>
    <p:extLst>
      <p:ext uri="{BB962C8B-B14F-4D97-AF65-F5344CB8AC3E}">
        <p14:creationId xmlns:p14="http://schemas.microsoft.com/office/powerpoint/2010/main" val="149578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new VFD rule…</a:t>
            </a:r>
          </a:p>
        </p:txBody>
      </p:sp>
      <p:sp>
        <p:nvSpPr>
          <p:cNvPr id="3" name="Content Placeholder 2"/>
          <p:cNvSpPr>
            <a:spLocks noGrp="1"/>
          </p:cNvSpPr>
          <p:nvPr>
            <p:ph idx="1"/>
          </p:nvPr>
        </p:nvSpPr>
        <p:spPr/>
        <p:txBody>
          <a:bodyPr/>
          <a:lstStyle/>
          <a:p>
            <a:r>
              <a:rPr lang="en-US" dirty="0"/>
              <a:t>All VFD drugs are not automatically a category II drug.</a:t>
            </a:r>
          </a:p>
          <a:p>
            <a:r>
              <a:rPr lang="en-US" dirty="0">
                <a:solidFill>
                  <a:prstClr val="white"/>
                </a:solidFill>
                <a:ea typeface="Times New Roman" panose="02020603050405020304" pitchFamily="18" charset="0"/>
                <a:cs typeface="Times New Roman" panose="02020603050405020304" pitchFamily="18" charset="0"/>
              </a:rPr>
              <a:t>“</a:t>
            </a:r>
            <a:r>
              <a:rPr lang="en-US" dirty="0">
                <a:solidFill>
                  <a:srgbClr val="FFFF00"/>
                </a:solidFill>
                <a:ea typeface="Times New Roman" panose="02020603050405020304" pitchFamily="18" charset="0"/>
                <a:cs typeface="Times New Roman" panose="02020603050405020304" pitchFamily="18" charset="0"/>
              </a:rPr>
              <a:t>Category II</a:t>
            </a:r>
            <a:r>
              <a:rPr lang="en-US" dirty="0">
                <a:solidFill>
                  <a:prstClr val="white"/>
                </a:solidFill>
                <a:ea typeface="Times New Roman" panose="02020603050405020304" pitchFamily="18" charset="0"/>
                <a:cs typeface="Times New Roman" panose="02020603050405020304" pitchFamily="18" charset="0"/>
              </a:rPr>
              <a:t>—These drugs require a withdrawal period at the lowest use level for at least one species for which they are approved, or are regulated on a ‘‘no-residue’’ basis or with a zero tolerance because of a carcinogenic concern regardless of whether a withdrawal period is required.” </a:t>
            </a:r>
            <a:endParaRPr lang="en-US" dirty="0">
              <a:solidFill>
                <a:prstClr val="white"/>
              </a:solidFill>
            </a:endParaRPr>
          </a:p>
          <a:p>
            <a:endParaRPr lang="en-US" dirty="0"/>
          </a:p>
        </p:txBody>
      </p:sp>
    </p:spTree>
    <p:extLst>
      <p:ext uri="{BB962C8B-B14F-4D97-AF65-F5344CB8AC3E}">
        <p14:creationId xmlns:p14="http://schemas.microsoft.com/office/powerpoint/2010/main" val="135165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 Category II Feed Drug…</a:t>
            </a:r>
          </a:p>
        </p:txBody>
      </p:sp>
      <p:sp>
        <p:nvSpPr>
          <p:cNvPr id="3" name="Content Placeholder 2"/>
          <p:cNvSpPr>
            <a:spLocks noGrp="1"/>
          </p:cNvSpPr>
          <p:nvPr>
            <p:ph idx="1"/>
          </p:nvPr>
        </p:nvSpPr>
        <p:spPr/>
        <p:txBody>
          <a:bodyPr/>
          <a:lstStyle/>
          <a:p>
            <a:r>
              <a:rPr lang="en-US" dirty="0"/>
              <a:t>The Type A feed (the most concentrated form of the drug, e.g., </a:t>
            </a:r>
            <a:r>
              <a:rPr lang="en-US" dirty="0" err="1"/>
              <a:t>Aureomycin</a:t>
            </a:r>
            <a:r>
              <a:rPr lang="en-US" dirty="0"/>
              <a:t> 50 g) may only be obtained by a licensed feed mill.  </a:t>
            </a:r>
          </a:p>
        </p:txBody>
      </p:sp>
    </p:spTree>
    <p:extLst>
      <p:ext uri="{BB962C8B-B14F-4D97-AF65-F5344CB8AC3E}">
        <p14:creationId xmlns:p14="http://schemas.microsoft.com/office/powerpoint/2010/main" val="3635194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685800" y="1427593"/>
            <a:ext cx="7881258" cy="3046988"/>
          </a:xfrm>
          <a:prstGeom prst="rect">
            <a:avLst/>
          </a:prstGeom>
        </p:spPr>
        <p:txBody>
          <a:bodyPr wrap="square">
            <a:spAutoFit/>
          </a:bodyPr>
          <a:lstStyle/>
          <a:p>
            <a:r>
              <a:rPr lang="en-US" sz="3200" b="1" dirty="0">
                <a:solidFill>
                  <a:prstClr val="white"/>
                </a:solidFill>
                <a:ea typeface="Times New Roman" panose="02020603050405020304" pitchFamily="18" charset="0"/>
                <a:cs typeface="Times New Roman" panose="02020603050405020304" pitchFamily="18" charset="0"/>
              </a:rPr>
              <a:t>“For the purposes of this part, a ‘‘</a:t>
            </a:r>
            <a:r>
              <a:rPr lang="en-US" sz="3200" b="1" dirty="0">
                <a:solidFill>
                  <a:srgbClr val="FFFF00"/>
                </a:solidFill>
                <a:ea typeface="Times New Roman" panose="02020603050405020304" pitchFamily="18" charset="0"/>
                <a:cs typeface="Times New Roman" panose="02020603050405020304" pitchFamily="18" charset="0"/>
              </a:rPr>
              <a:t>distributor</a:t>
            </a:r>
            <a:r>
              <a:rPr lang="en-US" sz="3200" b="1" dirty="0">
                <a:solidFill>
                  <a:prstClr val="white"/>
                </a:solidFill>
                <a:ea typeface="Times New Roman" panose="02020603050405020304" pitchFamily="18" charset="0"/>
                <a:cs typeface="Times New Roman" panose="02020603050405020304" pitchFamily="18" charset="0"/>
              </a:rPr>
              <a:t>’’ means any person who distributes a medicated feed containing a VFD drug to another person. Such other person may be another distributor or the client-recipient of a VFD”. </a:t>
            </a:r>
            <a:endParaRPr lang="en-US" sz="3200" b="1" dirty="0">
              <a:solidFill>
                <a:prstClr val="white"/>
              </a:solidFill>
            </a:endParaRPr>
          </a:p>
        </p:txBody>
      </p:sp>
    </p:spTree>
    <p:extLst>
      <p:ext uri="{BB962C8B-B14F-4D97-AF65-F5344CB8AC3E}">
        <p14:creationId xmlns:p14="http://schemas.microsoft.com/office/powerpoint/2010/main" val="417951496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48343" y="790030"/>
            <a:ext cx="8665029" cy="4832092"/>
          </a:xfrm>
          <a:prstGeom prst="rect">
            <a:avLst/>
          </a:prstGeom>
        </p:spPr>
        <p:txBody>
          <a:bodyPr wrap="square">
            <a:spAutoFit/>
          </a:bodyPr>
          <a:lstStyle/>
          <a:p>
            <a:r>
              <a:rPr lang="en-US" sz="2800" b="1" dirty="0">
                <a:solidFill>
                  <a:prstClr val="white"/>
                </a:solidFill>
                <a:ea typeface="Times New Roman" panose="02020603050405020304" pitchFamily="18" charset="0"/>
                <a:cs typeface="Times New Roman" panose="02020603050405020304" pitchFamily="18" charset="0"/>
              </a:rPr>
              <a:t>“</a:t>
            </a:r>
            <a:r>
              <a:rPr lang="en-US" sz="2800" b="1" dirty="0">
                <a:solidFill>
                  <a:srgbClr val="FFFF00"/>
                </a:solidFill>
                <a:ea typeface="Times New Roman" panose="02020603050405020304" pitchFamily="18" charset="0"/>
                <a:cs typeface="Times New Roman" panose="02020603050405020304" pitchFamily="18" charset="0"/>
              </a:rPr>
              <a:t>(a) General requirements related to veterinary feed directive (VFD) drugs.</a:t>
            </a:r>
            <a:endParaRPr lang="en-US" sz="3200" b="1" dirty="0">
              <a:solidFill>
                <a:srgbClr val="FFFF00"/>
              </a:solidFill>
              <a:ea typeface="Times New Roman" panose="02020603050405020304" pitchFamily="18" charset="0"/>
              <a:cs typeface="Times New Roman" panose="02020603050405020304" pitchFamily="18" charset="0"/>
            </a:endParaRPr>
          </a:p>
          <a:p>
            <a:r>
              <a:rPr lang="en-US" sz="2800" b="1" dirty="0">
                <a:solidFill>
                  <a:prstClr val="white"/>
                </a:solidFill>
                <a:ea typeface="Times New Roman" panose="02020603050405020304" pitchFamily="18" charset="0"/>
                <a:cs typeface="Times New Roman" panose="02020603050405020304" pitchFamily="18" charset="0"/>
              </a:rPr>
              <a:t> </a:t>
            </a:r>
            <a:endParaRPr lang="en-US" sz="3200" b="1" dirty="0">
              <a:solidFill>
                <a:prstClr val="white"/>
              </a:solidFill>
              <a:ea typeface="Times New Roman" panose="02020603050405020304" pitchFamily="18" charset="0"/>
              <a:cs typeface="Times New Roman" panose="02020603050405020304" pitchFamily="18" charset="0"/>
            </a:endParaRPr>
          </a:p>
          <a:p>
            <a:r>
              <a:rPr lang="en-US" sz="2800" b="1" dirty="0">
                <a:solidFill>
                  <a:prstClr val="white"/>
                </a:solidFill>
                <a:ea typeface="Times New Roman" panose="02020603050405020304" pitchFamily="18" charset="0"/>
                <a:cs typeface="Times New Roman" panose="02020603050405020304" pitchFamily="18" charset="0"/>
              </a:rPr>
              <a:t>(1) Animal feed bearing or containing a VFD drug or a combination VFD drug (a VFD feed or combination VFD feed) may be fed to animals only by or upon a lawful VFD issued by a licensed veterinarian. </a:t>
            </a:r>
            <a:endParaRPr lang="en-US" sz="3200" b="1" dirty="0">
              <a:solidFill>
                <a:prstClr val="white"/>
              </a:solidFill>
              <a:ea typeface="Times New Roman" panose="02020603050405020304" pitchFamily="18" charset="0"/>
              <a:cs typeface="Times New Roman" panose="02020603050405020304" pitchFamily="18" charset="0"/>
            </a:endParaRPr>
          </a:p>
          <a:p>
            <a:r>
              <a:rPr lang="en-US" sz="2800" b="1" dirty="0">
                <a:solidFill>
                  <a:prstClr val="white"/>
                </a:solidFill>
                <a:ea typeface="Times New Roman" panose="02020603050405020304" pitchFamily="18" charset="0"/>
                <a:cs typeface="Times New Roman" panose="02020603050405020304" pitchFamily="18" charset="0"/>
              </a:rPr>
              <a:t> </a:t>
            </a:r>
            <a:endParaRPr lang="en-US" sz="3200" b="1" dirty="0">
              <a:solidFill>
                <a:prstClr val="white"/>
              </a:solidFill>
              <a:ea typeface="Times New Roman" panose="02020603050405020304" pitchFamily="18" charset="0"/>
              <a:cs typeface="Times New Roman" panose="02020603050405020304" pitchFamily="18" charset="0"/>
            </a:endParaRPr>
          </a:p>
          <a:p>
            <a:r>
              <a:rPr lang="en-US" sz="2800" b="1" dirty="0">
                <a:solidFill>
                  <a:prstClr val="white"/>
                </a:solidFill>
                <a:ea typeface="Times New Roman" panose="02020603050405020304" pitchFamily="18" charset="0"/>
                <a:cs typeface="Times New Roman" panose="02020603050405020304" pitchFamily="18" charset="0"/>
              </a:rPr>
              <a:t>(2) A VFD feed or combination VFD feed must not be fed to animals after the expiration date on the VFD.” </a:t>
            </a:r>
            <a:endParaRPr lang="en-US" sz="3200" b="1" dirty="0">
              <a:solidFill>
                <a:prstClr val="white"/>
              </a:solidFill>
              <a:ea typeface="Times New Roman" panose="02020603050405020304" pitchFamily="18" charset="0"/>
              <a:cs typeface="Times New Roman" panose="02020603050405020304" pitchFamily="18" charset="0"/>
            </a:endParaRPr>
          </a:p>
          <a:p>
            <a:r>
              <a:rPr lang="en-US" sz="2800" b="1" dirty="0">
                <a:solidFill>
                  <a:prstClr val="white"/>
                </a:solidFill>
                <a:ea typeface="Times New Roman" panose="02020603050405020304" pitchFamily="18" charset="0"/>
                <a:cs typeface="Times New Roman" panose="02020603050405020304" pitchFamily="18" charset="0"/>
              </a:rPr>
              <a:t> </a:t>
            </a:r>
            <a:endParaRPr lang="en-US" sz="3200" b="1" dirty="0">
              <a:solidFill>
                <a:prstClr val="white"/>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8854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37457" y="1708781"/>
            <a:ext cx="8567057" cy="2677656"/>
          </a:xfrm>
          <a:prstGeom prst="rect">
            <a:avLst/>
          </a:prstGeom>
        </p:spPr>
        <p:txBody>
          <a:bodyPr wrap="square">
            <a:spAutoFit/>
          </a:bodyPr>
          <a:lstStyle/>
          <a:p>
            <a:r>
              <a:rPr lang="en-US" sz="2800" b="1" dirty="0">
                <a:solidFill>
                  <a:prstClr val="white"/>
                </a:solidFill>
                <a:ea typeface="Times New Roman" panose="02020603050405020304" pitchFamily="18" charset="0"/>
                <a:cs typeface="Times New Roman" panose="02020603050405020304" pitchFamily="18" charset="0"/>
              </a:rPr>
              <a:t>(3) Use and labeling of a VFD drug or a combination VFD drug in feed is limited to the approved, conditionally approved, or indexed conditions of use.  </a:t>
            </a:r>
            <a:r>
              <a:rPr lang="en-US" sz="2800" b="1" dirty="0">
                <a:solidFill>
                  <a:srgbClr val="FFFF00"/>
                </a:solidFill>
                <a:ea typeface="Times New Roman" panose="02020603050405020304" pitchFamily="18" charset="0"/>
                <a:cs typeface="Times New Roman" panose="02020603050405020304" pitchFamily="18" charset="0"/>
              </a:rPr>
              <a:t>Use of feed containing this veterinary feed directive (VFD) drug in a manner other than as directed on the labeling (extralabel use) is not permitted.</a:t>
            </a:r>
            <a:endParaRPr lang="en-US" sz="3200" b="1" dirty="0">
              <a:solidFill>
                <a:srgbClr val="FFFF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70078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02772" y="860869"/>
            <a:ext cx="8360228" cy="4401205"/>
          </a:xfrm>
          <a:prstGeom prst="rect">
            <a:avLst/>
          </a:prstGeom>
        </p:spPr>
        <p:txBody>
          <a:bodyPr wrap="square">
            <a:spAutoFit/>
          </a:bodyPr>
          <a:lstStyle/>
          <a:p>
            <a:r>
              <a:rPr lang="en-US" sz="2800" b="1" dirty="0">
                <a:solidFill>
                  <a:prstClr val="white"/>
                </a:solidFill>
                <a:ea typeface="Times New Roman" panose="02020603050405020304" pitchFamily="18" charset="0"/>
                <a:cs typeface="Times New Roman" panose="02020603050405020304" pitchFamily="18" charset="0"/>
              </a:rPr>
              <a:t>“(4) All involved parties (the veterinarian, the distributor, and the client) must retain a copy of the VFD for 2 years. The veterinarian must retain the original VFD in its original form (electronic or hardcopy). The distributor and client copies may be kept as an electronic copy or hardcopy. </a:t>
            </a:r>
            <a:endParaRPr lang="en-US" sz="3200" b="1" dirty="0">
              <a:solidFill>
                <a:prstClr val="white"/>
              </a:solidFill>
              <a:ea typeface="Times New Roman" panose="02020603050405020304" pitchFamily="18" charset="0"/>
              <a:cs typeface="Times New Roman" panose="02020603050405020304" pitchFamily="18" charset="0"/>
            </a:endParaRPr>
          </a:p>
          <a:p>
            <a:r>
              <a:rPr lang="en-US" sz="2800" b="1" dirty="0">
                <a:solidFill>
                  <a:prstClr val="white"/>
                </a:solidFill>
                <a:ea typeface="Times New Roman" panose="02020603050405020304" pitchFamily="18" charset="0"/>
                <a:cs typeface="Times New Roman" panose="02020603050405020304" pitchFamily="18" charset="0"/>
              </a:rPr>
              <a:t> </a:t>
            </a:r>
            <a:endParaRPr lang="en-US" sz="3200" b="1" dirty="0">
              <a:solidFill>
                <a:prstClr val="white"/>
              </a:solidFill>
              <a:ea typeface="Times New Roman" panose="02020603050405020304" pitchFamily="18" charset="0"/>
              <a:cs typeface="Times New Roman" panose="02020603050405020304" pitchFamily="18" charset="0"/>
            </a:endParaRPr>
          </a:p>
          <a:p>
            <a:r>
              <a:rPr lang="en-US" sz="2800" b="1" dirty="0">
                <a:solidFill>
                  <a:prstClr val="white"/>
                </a:solidFill>
                <a:ea typeface="Times New Roman" panose="02020603050405020304" pitchFamily="18" charset="0"/>
                <a:cs typeface="Times New Roman" panose="02020603050405020304" pitchFamily="18" charset="0"/>
              </a:rPr>
              <a:t>(5) All involved parties must make the VFD and any other records specified in this section available for inspection and copying by FDA upon request.” </a:t>
            </a:r>
            <a:endParaRPr lang="en-US" sz="3200" b="1" dirty="0">
              <a:solidFill>
                <a:prstClr val="white"/>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51807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46315" y="247587"/>
            <a:ext cx="8273142" cy="6124754"/>
          </a:xfrm>
          <a:prstGeom prst="rect">
            <a:avLst/>
          </a:prstGeom>
        </p:spPr>
        <p:txBody>
          <a:bodyPr wrap="square">
            <a:spAutoFit/>
          </a:bodyPr>
          <a:lstStyle/>
          <a:p>
            <a:r>
              <a:rPr lang="en-US" sz="2800" b="1" dirty="0">
                <a:solidFill>
                  <a:srgbClr val="FFFF00"/>
                </a:solidFill>
                <a:ea typeface="Times New Roman" panose="02020603050405020304" pitchFamily="18" charset="0"/>
                <a:cs typeface="Times New Roman" panose="02020603050405020304" pitchFamily="18" charset="0"/>
              </a:rPr>
              <a:t>“(1) In order for a VFD to be lawful, the veterinarian issuing the VFD must: </a:t>
            </a:r>
            <a:endParaRPr lang="en-US" sz="3200" b="1" dirty="0">
              <a:solidFill>
                <a:srgbClr val="FFFF00"/>
              </a:solidFill>
              <a:ea typeface="Times New Roman" panose="02020603050405020304" pitchFamily="18" charset="0"/>
              <a:cs typeface="Times New Roman" panose="02020603050405020304" pitchFamily="18" charset="0"/>
            </a:endParaRPr>
          </a:p>
          <a:p>
            <a:pPr marL="457200"/>
            <a:r>
              <a:rPr lang="en-US" sz="2800" b="1" dirty="0">
                <a:solidFill>
                  <a:prstClr val="white"/>
                </a:solidFill>
                <a:ea typeface="Times New Roman" panose="02020603050405020304" pitchFamily="18" charset="0"/>
                <a:cs typeface="Times New Roman" panose="02020603050405020304" pitchFamily="18" charset="0"/>
              </a:rPr>
              <a:t>(</a:t>
            </a:r>
            <a:r>
              <a:rPr lang="en-US" sz="2800" b="1" dirty="0" err="1">
                <a:solidFill>
                  <a:prstClr val="white"/>
                </a:solidFill>
                <a:ea typeface="Times New Roman" panose="02020603050405020304" pitchFamily="18" charset="0"/>
                <a:cs typeface="Times New Roman" panose="02020603050405020304" pitchFamily="18" charset="0"/>
              </a:rPr>
              <a:t>i</a:t>
            </a:r>
            <a:r>
              <a:rPr lang="en-US" sz="2800" b="1" dirty="0">
                <a:solidFill>
                  <a:prstClr val="white"/>
                </a:solidFill>
                <a:ea typeface="Times New Roman" panose="02020603050405020304" pitchFamily="18" charset="0"/>
                <a:cs typeface="Times New Roman" panose="02020603050405020304" pitchFamily="18" charset="0"/>
              </a:rPr>
              <a:t>) </a:t>
            </a:r>
            <a:r>
              <a:rPr lang="en-US" sz="2800" b="1" dirty="0">
                <a:solidFill>
                  <a:srgbClr val="FFFF00"/>
                </a:solidFill>
                <a:ea typeface="Times New Roman" panose="02020603050405020304" pitchFamily="18" charset="0"/>
                <a:cs typeface="Times New Roman" panose="02020603050405020304" pitchFamily="18" charset="0"/>
              </a:rPr>
              <a:t>Be licensed to practice veterinary medicine; </a:t>
            </a:r>
            <a:r>
              <a:rPr lang="en-US" sz="2800" b="1" dirty="0">
                <a:solidFill>
                  <a:prstClr val="white"/>
                </a:solidFill>
                <a:ea typeface="Times New Roman" panose="02020603050405020304" pitchFamily="18" charset="0"/>
                <a:cs typeface="Times New Roman" panose="02020603050405020304" pitchFamily="18" charset="0"/>
              </a:rPr>
              <a:t>and </a:t>
            </a:r>
            <a:endParaRPr lang="en-US" sz="3200" b="1" dirty="0">
              <a:solidFill>
                <a:prstClr val="white"/>
              </a:solidFill>
              <a:ea typeface="Times New Roman" panose="02020603050405020304" pitchFamily="18" charset="0"/>
              <a:cs typeface="Times New Roman" panose="02020603050405020304" pitchFamily="18" charset="0"/>
            </a:endParaRPr>
          </a:p>
          <a:p>
            <a:pPr marL="457200"/>
            <a:r>
              <a:rPr lang="en-US" sz="2800" b="1" dirty="0">
                <a:solidFill>
                  <a:prstClr val="white"/>
                </a:solidFill>
                <a:ea typeface="Times New Roman" panose="02020603050405020304" pitchFamily="18" charset="0"/>
                <a:cs typeface="Times New Roman" panose="02020603050405020304" pitchFamily="18" charset="0"/>
              </a:rPr>
              <a:t>(ii) </a:t>
            </a:r>
            <a:r>
              <a:rPr lang="en-US" sz="2800" b="1" dirty="0">
                <a:solidFill>
                  <a:srgbClr val="FFFF00"/>
                </a:solidFill>
                <a:ea typeface="Times New Roman" panose="02020603050405020304" pitchFamily="18" charset="0"/>
                <a:cs typeface="Times New Roman" panose="02020603050405020304" pitchFamily="18" charset="0"/>
              </a:rPr>
              <a:t>Be operating in the course of the veterinarian’s professional practice and in compliance with all applicable veterinary licensing and practice requirements, including issuing the VFD in the context of a veterinarian-client- patient relationship (VCPR) as defined by the State</a:t>
            </a:r>
            <a:r>
              <a:rPr lang="en-US" sz="2800" b="1" dirty="0">
                <a:solidFill>
                  <a:prstClr val="white"/>
                </a:solidFill>
                <a:ea typeface="Times New Roman" panose="02020603050405020304" pitchFamily="18" charset="0"/>
                <a:cs typeface="Times New Roman" panose="02020603050405020304" pitchFamily="18" charset="0"/>
              </a:rPr>
              <a:t>. If applicable VCPR requirements as defined by such State do not include the key elements of a valid VCPR as defined in § 530.3(</a:t>
            </a:r>
            <a:r>
              <a:rPr lang="en-US" sz="2800" b="1" dirty="0" err="1">
                <a:solidFill>
                  <a:prstClr val="white"/>
                </a:solidFill>
                <a:ea typeface="Times New Roman" panose="02020603050405020304" pitchFamily="18" charset="0"/>
                <a:cs typeface="Times New Roman" panose="02020603050405020304" pitchFamily="18" charset="0"/>
              </a:rPr>
              <a:t>i</a:t>
            </a:r>
            <a:r>
              <a:rPr lang="en-US" sz="2800" b="1" dirty="0">
                <a:solidFill>
                  <a:prstClr val="white"/>
                </a:solidFill>
                <a:ea typeface="Times New Roman" panose="02020603050405020304" pitchFamily="18" charset="0"/>
                <a:cs typeface="Times New Roman" panose="02020603050405020304" pitchFamily="18" charset="0"/>
              </a:rPr>
              <a:t>) of this chapter, the veterinarian must issue the VFD in the context of a valid VCPR as defined in § 530.3(</a:t>
            </a:r>
            <a:r>
              <a:rPr lang="en-US" sz="2800" b="1" dirty="0" err="1">
                <a:solidFill>
                  <a:prstClr val="white"/>
                </a:solidFill>
                <a:ea typeface="Times New Roman" panose="02020603050405020304" pitchFamily="18" charset="0"/>
                <a:cs typeface="Times New Roman" panose="02020603050405020304" pitchFamily="18" charset="0"/>
              </a:rPr>
              <a:t>i</a:t>
            </a:r>
            <a:r>
              <a:rPr lang="en-US" sz="2800" b="1" dirty="0">
                <a:solidFill>
                  <a:prstClr val="white"/>
                </a:solidFill>
                <a:ea typeface="Times New Roman" panose="02020603050405020304" pitchFamily="18" charset="0"/>
                <a:cs typeface="Times New Roman" panose="02020603050405020304" pitchFamily="18" charset="0"/>
              </a:rPr>
              <a:t>) of this chapter.” </a:t>
            </a:r>
            <a:endParaRPr lang="en-US" sz="3200" b="1" dirty="0">
              <a:solidFill>
                <a:prstClr val="white"/>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51472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Autofit/>
          </a:bodyPr>
          <a:lstStyle/>
          <a:p>
            <a:r>
              <a:rPr lang="en-US" sz="5400" b="1" dirty="0">
                <a:solidFill>
                  <a:srgbClr val="FFFF00"/>
                </a:solidFill>
              </a:rPr>
              <a:t>The VFD Final Rule and Changes Coming on January 1, 2017</a:t>
            </a:r>
          </a:p>
        </p:txBody>
      </p:sp>
      <p:sp>
        <p:nvSpPr>
          <p:cNvPr id="3" name="Subtitle 2"/>
          <p:cNvSpPr>
            <a:spLocks noGrp="1"/>
          </p:cNvSpPr>
          <p:nvPr>
            <p:ph type="subTitle" idx="1"/>
          </p:nvPr>
        </p:nvSpPr>
        <p:spPr>
          <a:xfrm>
            <a:off x="1371600" y="4267200"/>
            <a:ext cx="6400800" cy="1752600"/>
          </a:xfrm>
        </p:spPr>
        <p:txBody>
          <a:bodyPr>
            <a:normAutofit/>
          </a:bodyPr>
          <a:lstStyle/>
          <a:p>
            <a:r>
              <a:rPr lang="en-US" sz="5400" b="1" dirty="0">
                <a:solidFill>
                  <a:schemeClr val="bg1"/>
                </a:solidFill>
              </a:rPr>
              <a:t>Mike Apley</a:t>
            </a:r>
          </a:p>
        </p:txBody>
      </p:sp>
    </p:spTree>
    <p:extLst>
      <p:ext uri="{BB962C8B-B14F-4D97-AF65-F5344CB8AC3E}">
        <p14:creationId xmlns:p14="http://schemas.microsoft.com/office/powerpoint/2010/main" val="4282027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587830" y="905079"/>
            <a:ext cx="7913914" cy="1815882"/>
          </a:xfrm>
          <a:prstGeom prst="rect">
            <a:avLst/>
          </a:prstGeom>
        </p:spPr>
        <p:txBody>
          <a:bodyPr wrap="square">
            <a:spAutoFit/>
          </a:bodyPr>
          <a:lstStyle/>
          <a:p>
            <a:r>
              <a:rPr lang="en-US" sz="2800" b="1" dirty="0">
                <a:solidFill>
                  <a:srgbClr val="FFFF00"/>
                </a:solidFill>
                <a:ea typeface="Times New Roman" panose="02020603050405020304" pitchFamily="18" charset="0"/>
                <a:cs typeface="Times New Roman" panose="02020603050405020304" pitchFamily="18" charset="0"/>
              </a:rPr>
              <a:t>“The veterinarian must only issue a VFD that is in compliance with the conditions for use approved, </a:t>
            </a:r>
            <a:endParaRPr lang="en-US" sz="3200" b="1" dirty="0">
              <a:solidFill>
                <a:srgbClr val="FFFF00"/>
              </a:solidFill>
              <a:ea typeface="Times New Roman" panose="02020603050405020304" pitchFamily="18" charset="0"/>
              <a:cs typeface="Times New Roman" panose="02020603050405020304" pitchFamily="18" charset="0"/>
            </a:endParaRPr>
          </a:p>
          <a:p>
            <a:r>
              <a:rPr lang="en-US" sz="2800" b="1" dirty="0">
                <a:solidFill>
                  <a:srgbClr val="FFFF00"/>
                </a:solidFill>
                <a:ea typeface="Times New Roman" panose="02020603050405020304" pitchFamily="18" charset="0"/>
                <a:cs typeface="Times New Roman" panose="02020603050405020304" pitchFamily="18" charset="0"/>
              </a:rPr>
              <a:t>conditionally approved, or indexed for the VFD drug or combination VFD drug.” </a:t>
            </a:r>
            <a:endParaRPr lang="en-US" sz="3200" b="1" dirty="0">
              <a:solidFill>
                <a:srgbClr val="FFFF00"/>
              </a:solidFill>
              <a:ea typeface="Times New Roman" panose="02020603050405020304" pitchFamily="18" charset="0"/>
              <a:cs typeface="Times New Roman" panose="02020603050405020304" pitchFamily="18" charset="0"/>
            </a:endParaRPr>
          </a:p>
        </p:txBody>
      </p:sp>
      <p:sp>
        <p:nvSpPr>
          <p:cNvPr id="3" name="Rectangle 2"/>
          <p:cNvSpPr/>
          <p:nvPr/>
        </p:nvSpPr>
        <p:spPr>
          <a:xfrm>
            <a:off x="587830" y="3186224"/>
            <a:ext cx="8164285" cy="2677656"/>
          </a:xfrm>
          <a:prstGeom prst="rect">
            <a:avLst/>
          </a:prstGeom>
        </p:spPr>
        <p:txBody>
          <a:bodyPr wrap="square">
            <a:spAutoFit/>
          </a:bodyPr>
          <a:lstStyle/>
          <a:p>
            <a:r>
              <a:rPr lang="en-US" sz="2800" b="1" dirty="0">
                <a:solidFill>
                  <a:prstClr val="white"/>
                </a:solidFill>
                <a:ea typeface="Times New Roman" panose="02020603050405020304" pitchFamily="18" charset="0"/>
                <a:cs typeface="Times New Roman" panose="02020603050405020304" pitchFamily="18" charset="0"/>
              </a:rPr>
              <a:t>“The number of </a:t>
            </a:r>
            <a:r>
              <a:rPr lang="en-US" sz="2800" b="1" dirty="0">
                <a:solidFill>
                  <a:srgbClr val="FFFF00"/>
                </a:solidFill>
                <a:ea typeface="Times New Roman" panose="02020603050405020304" pitchFamily="18" charset="0"/>
                <a:cs typeface="Times New Roman" panose="02020603050405020304" pitchFamily="18" charset="0"/>
              </a:rPr>
              <a:t>reorders (refills) </a:t>
            </a:r>
            <a:r>
              <a:rPr lang="en-US" sz="2800" b="1" dirty="0">
                <a:solidFill>
                  <a:prstClr val="white"/>
                </a:solidFill>
                <a:ea typeface="Times New Roman" panose="02020603050405020304" pitchFamily="18" charset="0"/>
                <a:cs typeface="Times New Roman" panose="02020603050405020304" pitchFamily="18" charset="0"/>
              </a:rPr>
              <a:t>authorized, if permitted by the drug approval, conditional approval, or index listing. In cases where reorders (refills) are not specified on the labeling for an approved, conditionally approved, or index listed VFD drug, reorders (refills) are not permitted; “</a:t>
            </a:r>
            <a:endParaRPr lang="en-US" sz="2800" b="1" dirty="0">
              <a:solidFill>
                <a:prstClr val="white"/>
              </a:solidFill>
            </a:endParaRPr>
          </a:p>
        </p:txBody>
      </p:sp>
    </p:spTree>
    <p:extLst>
      <p:ext uri="{BB962C8B-B14F-4D97-AF65-F5344CB8AC3E}">
        <p14:creationId xmlns:p14="http://schemas.microsoft.com/office/powerpoint/2010/main" val="243362318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370112" y="1198832"/>
            <a:ext cx="8349343" cy="5262979"/>
          </a:xfrm>
          <a:prstGeom prst="rect">
            <a:avLst/>
          </a:prstGeom>
        </p:spPr>
        <p:txBody>
          <a:bodyPr wrap="square">
            <a:spAutoFit/>
          </a:bodyPr>
          <a:lstStyle/>
          <a:p>
            <a:r>
              <a:rPr lang="en-US" sz="2800" b="1" dirty="0">
                <a:solidFill>
                  <a:prstClr val="white"/>
                </a:solidFill>
              </a:rPr>
              <a:t>“(</a:t>
            </a:r>
            <a:r>
              <a:rPr lang="en-US" sz="2800" b="1" dirty="0" err="1">
                <a:solidFill>
                  <a:prstClr val="white"/>
                </a:solidFill>
              </a:rPr>
              <a:t>i</a:t>
            </a:r>
            <a:r>
              <a:rPr lang="en-US" sz="2800" b="1" dirty="0">
                <a:solidFill>
                  <a:prstClr val="white"/>
                </a:solidFill>
              </a:rPr>
              <a:t>) A </a:t>
            </a:r>
            <a:r>
              <a:rPr lang="en-US" sz="2800" b="1" i="1" dirty="0">
                <a:solidFill>
                  <a:srgbClr val="FFFF00"/>
                </a:solidFill>
              </a:rPr>
              <a:t>valid veterinarian-client-patient relationship</a:t>
            </a:r>
            <a:r>
              <a:rPr lang="en-US" sz="2800" b="1" dirty="0">
                <a:solidFill>
                  <a:srgbClr val="FFFF00"/>
                </a:solidFill>
              </a:rPr>
              <a:t> </a:t>
            </a:r>
            <a:r>
              <a:rPr lang="en-US" sz="2800" b="1" dirty="0">
                <a:solidFill>
                  <a:prstClr val="white"/>
                </a:solidFill>
              </a:rPr>
              <a:t>is one in which:</a:t>
            </a:r>
          </a:p>
          <a:p>
            <a:r>
              <a:rPr lang="en-US" sz="2800" b="1" dirty="0">
                <a:solidFill>
                  <a:prstClr val="white"/>
                </a:solidFill>
              </a:rPr>
              <a:t>(1) A veterinarian has assumed the responsibility for making medical judgments regarding the health of (an) animal(s) and the need for medical treatment, and the client (the owner of the animal or animals or other caretaker) has agreed to follow the instructions of the veterinarian;</a:t>
            </a:r>
          </a:p>
          <a:p>
            <a:r>
              <a:rPr lang="en-US" sz="2800" b="1" dirty="0">
                <a:solidFill>
                  <a:prstClr val="white"/>
                </a:solidFill>
              </a:rPr>
              <a:t>(2) There is sufficient knowledge of the animal(s) by the veterinarian to initiate at least a general or preliminary diagnosis of the medical condition of the animal(s); and”</a:t>
            </a:r>
          </a:p>
        </p:txBody>
      </p:sp>
      <p:sp>
        <p:nvSpPr>
          <p:cNvPr id="3" name="TextBox 2"/>
          <p:cNvSpPr txBox="1"/>
          <p:nvPr/>
        </p:nvSpPr>
        <p:spPr>
          <a:xfrm>
            <a:off x="457200" y="446314"/>
            <a:ext cx="7075714" cy="584775"/>
          </a:xfrm>
          <a:prstGeom prst="rect">
            <a:avLst/>
          </a:prstGeom>
          <a:noFill/>
        </p:spPr>
        <p:txBody>
          <a:bodyPr wrap="square" rtlCol="0">
            <a:spAutoFit/>
          </a:bodyPr>
          <a:lstStyle/>
          <a:p>
            <a:r>
              <a:rPr lang="en-US" sz="3200" dirty="0">
                <a:solidFill>
                  <a:srgbClr val="FFFF00"/>
                </a:solidFill>
              </a:rPr>
              <a:t>21 CFR Part 530.3(</a:t>
            </a:r>
            <a:r>
              <a:rPr lang="en-US" sz="3200" dirty="0" err="1">
                <a:solidFill>
                  <a:srgbClr val="FFFF00"/>
                </a:solidFill>
              </a:rPr>
              <a:t>i</a:t>
            </a:r>
            <a:r>
              <a:rPr lang="en-US" sz="3200" dirty="0">
                <a:solidFill>
                  <a:srgbClr val="FFFF00"/>
                </a:solidFill>
              </a:rPr>
              <a:t>)</a:t>
            </a:r>
          </a:p>
        </p:txBody>
      </p:sp>
    </p:spTree>
    <p:extLst>
      <p:ext uri="{BB962C8B-B14F-4D97-AF65-F5344CB8AC3E}">
        <p14:creationId xmlns:p14="http://schemas.microsoft.com/office/powerpoint/2010/main" val="334168720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489858" y="1823667"/>
            <a:ext cx="8120742" cy="3970318"/>
          </a:xfrm>
          <a:prstGeom prst="rect">
            <a:avLst/>
          </a:prstGeom>
        </p:spPr>
        <p:txBody>
          <a:bodyPr wrap="square">
            <a:spAutoFit/>
          </a:bodyPr>
          <a:lstStyle/>
          <a:p>
            <a:r>
              <a:rPr lang="en-US" sz="2800" b="1" dirty="0">
                <a:solidFill>
                  <a:prstClr val="white"/>
                </a:solidFill>
              </a:rPr>
              <a:t>“(3) The practicing veterinarian is readily available for </a:t>
            </a:r>
            <a:r>
              <a:rPr lang="en-US" sz="2800" b="1" dirty="0" err="1">
                <a:solidFill>
                  <a:prstClr val="white"/>
                </a:solidFill>
              </a:rPr>
              <a:t>followup</a:t>
            </a:r>
            <a:r>
              <a:rPr lang="en-US" sz="2800" b="1" dirty="0">
                <a:solidFill>
                  <a:prstClr val="white"/>
                </a:solidFill>
              </a:rPr>
              <a:t> in case of adverse reactions or failure of the regimen of therapy. Such a relationship can exist only when the veterinarian has recently seen and is personally acquainted with the keeping and care of the animal(s) by virtue of examination of the animal(s), and/or by medically appropriate and timely visits to the premises where the animal(s) are kept.”</a:t>
            </a:r>
          </a:p>
        </p:txBody>
      </p:sp>
      <p:sp>
        <p:nvSpPr>
          <p:cNvPr id="3" name="TextBox 2"/>
          <p:cNvSpPr txBox="1"/>
          <p:nvPr/>
        </p:nvSpPr>
        <p:spPr>
          <a:xfrm>
            <a:off x="489858" y="664028"/>
            <a:ext cx="7075714" cy="584775"/>
          </a:xfrm>
          <a:prstGeom prst="rect">
            <a:avLst/>
          </a:prstGeom>
          <a:noFill/>
        </p:spPr>
        <p:txBody>
          <a:bodyPr wrap="square" rtlCol="0">
            <a:spAutoFit/>
          </a:bodyPr>
          <a:lstStyle/>
          <a:p>
            <a:r>
              <a:rPr lang="en-US" sz="3200" dirty="0">
                <a:solidFill>
                  <a:srgbClr val="FFFF00"/>
                </a:solidFill>
              </a:rPr>
              <a:t>21 CFR Part 530.3(</a:t>
            </a:r>
            <a:r>
              <a:rPr lang="en-US" sz="3200" dirty="0" err="1">
                <a:solidFill>
                  <a:srgbClr val="FFFF00"/>
                </a:solidFill>
              </a:rPr>
              <a:t>i</a:t>
            </a:r>
            <a:r>
              <a:rPr lang="en-US" sz="3200" dirty="0">
                <a:solidFill>
                  <a:srgbClr val="FFFF00"/>
                </a:solidFill>
              </a:rPr>
              <a:t>)</a:t>
            </a:r>
          </a:p>
        </p:txBody>
      </p:sp>
    </p:spTree>
    <p:extLst>
      <p:ext uri="{BB962C8B-B14F-4D97-AF65-F5344CB8AC3E}">
        <p14:creationId xmlns:p14="http://schemas.microsoft.com/office/powerpoint/2010/main" val="141542326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will be included in a VFD?</a:t>
            </a:r>
          </a:p>
        </p:txBody>
      </p:sp>
    </p:spTree>
    <p:extLst>
      <p:ext uri="{BB962C8B-B14F-4D97-AF65-F5344CB8AC3E}">
        <p14:creationId xmlns:p14="http://schemas.microsoft.com/office/powerpoint/2010/main" val="274174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61257" y="612845"/>
            <a:ext cx="8479972" cy="3970318"/>
          </a:xfrm>
          <a:prstGeom prst="rect">
            <a:avLst/>
          </a:prstGeom>
        </p:spPr>
        <p:txBody>
          <a:bodyPr wrap="square">
            <a:spAutoFit/>
          </a:bodyPr>
          <a:lstStyle/>
          <a:p>
            <a:r>
              <a:rPr lang="en-US" sz="2800" dirty="0">
                <a:solidFill>
                  <a:srgbClr val="FFFF00"/>
                </a:solidFill>
                <a:ea typeface="Times New Roman" panose="02020603050405020304" pitchFamily="18" charset="0"/>
                <a:cs typeface="Times New Roman" panose="02020603050405020304" pitchFamily="18" charset="0"/>
              </a:rPr>
              <a:t>“3) The veterinarian must ensure that the following information is fully and accurately included on the VFD: </a:t>
            </a:r>
            <a:endParaRPr lang="en-US" sz="3200" dirty="0">
              <a:solidFill>
                <a:srgbClr val="FFFF00"/>
              </a:solidFill>
              <a:ea typeface="Times New Roman" panose="02020603050405020304" pitchFamily="18" charset="0"/>
              <a:cs typeface="Times New Roman" panose="02020603050405020304" pitchFamily="18" charset="0"/>
            </a:endParaRPr>
          </a:p>
          <a:p>
            <a:pPr marL="457200"/>
            <a:r>
              <a:rPr lang="en-US" sz="2800" dirty="0">
                <a:solidFill>
                  <a:prstClr val="white"/>
                </a:solidFill>
                <a:ea typeface="Times New Roman" panose="02020603050405020304" pitchFamily="18" charset="0"/>
                <a:cs typeface="Times New Roman" panose="02020603050405020304" pitchFamily="18" charset="0"/>
              </a:rPr>
              <a:t>(</a:t>
            </a:r>
            <a:r>
              <a:rPr lang="en-US" sz="2800" dirty="0" err="1">
                <a:solidFill>
                  <a:prstClr val="white"/>
                </a:solidFill>
                <a:ea typeface="Times New Roman" panose="02020603050405020304" pitchFamily="18" charset="0"/>
                <a:cs typeface="Times New Roman" panose="02020603050405020304" pitchFamily="18" charset="0"/>
              </a:rPr>
              <a:t>i</a:t>
            </a:r>
            <a:r>
              <a:rPr lang="en-US" sz="2800" dirty="0">
                <a:solidFill>
                  <a:prstClr val="white"/>
                </a:solidFill>
                <a:ea typeface="Times New Roman" panose="02020603050405020304" pitchFamily="18" charset="0"/>
                <a:cs typeface="Times New Roman" panose="02020603050405020304" pitchFamily="18" charset="0"/>
              </a:rPr>
              <a:t>) The veterinarian’s name, </a:t>
            </a:r>
            <a:r>
              <a:rPr lang="en-US" sz="2800" dirty="0" err="1">
                <a:solidFill>
                  <a:prstClr val="white"/>
                </a:solidFill>
                <a:ea typeface="Times New Roman" panose="02020603050405020304" pitchFamily="18" charset="0"/>
                <a:cs typeface="Times New Roman" panose="02020603050405020304" pitchFamily="18" charset="0"/>
              </a:rPr>
              <a:t>address,and</a:t>
            </a:r>
            <a:r>
              <a:rPr lang="en-US" sz="2800" dirty="0">
                <a:solidFill>
                  <a:prstClr val="white"/>
                </a:solidFill>
                <a:ea typeface="Times New Roman" panose="02020603050405020304" pitchFamily="18" charset="0"/>
                <a:cs typeface="Times New Roman" panose="02020603050405020304" pitchFamily="18" charset="0"/>
              </a:rPr>
              <a:t> telephone number; </a:t>
            </a:r>
            <a:endParaRPr lang="en-US" sz="3200" dirty="0">
              <a:solidFill>
                <a:prstClr val="white"/>
              </a:solidFill>
              <a:ea typeface="Times New Roman" panose="02020603050405020304" pitchFamily="18" charset="0"/>
              <a:cs typeface="Times New Roman" panose="02020603050405020304" pitchFamily="18" charset="0"/>
            </a:endParaRPr>
          </a:p>
          <a:p>
            <a:pPr marL="457200"/>
            <a:r>
              <a:rPr lang="en-US" sz="2800" dirty="0">
                <a:solidFill>
                  <a:prstClr val="white"/>
                </a:solidFill>
                <a:ea typeface="Times New Roman" panose="02020603050405020304" pitchFamily="18" charset="0"/>
                <a:cs typeface="Times New Roman" panose="02020603050405020304" pitchFamily="18" charset="0"/>
              </a:rPr>
              <a:t>(ii) The client’s name, business or home address, and telephone number; </a:t>
            </a:r>
            <a:endParaRPr lang="en-US" sz="3200" dirty="0">
              <a:solidFill>
                <a:prstClr val="white"/>
              </a:solidFill>
              <a:ea typeface="Times New Roman" panose="02020603050405020304" pitchFamily="18" charset="0"/>
              <a:cs typeface="Times New Roman" panose="02020603050405020304" pitchFamily="18" charset="0"/>
            </a:endParaRPr>
          </a:p>
          <a:p>
            <a:pPr marL="457200"/>
            <a:r>
              <a:rPr lang="en-US" sz="2800" dirty="0">
                <a:solidFill>
                  <a:srgbClr val="FFFF00"/>
                </a:solidFill>
                <a:ea typeface="Times New Roman" panose="02020603050405020304" pitchFamily="18" charset="0"/>
                <a:cs typeface="Times New Roman" panose="02020603050405020304" pitchFamily="18" charset="0"/>
              </a:rPr>
              <a:t>(iii) The premises at which the animals specified in the VFD are located; </a:t>
            </a:r>
            <a:endParaRPr lang="en-US" sz="3200" dirty="0">
              <a:solidFill>
                <a:srgbClr val="FFFF00"/>
              </a:solidFill>
              <a:ea typeface="Times New Roman" panose="02020603050405020304" pitchFamily="18" charset="0"/>
              <a:cs typeface="Times New Roman" panose="02020603050405020304" pitchFamily="18" charset="0"/>
            </a:endParaRPr>
          </a:p>
          <a:p>
            <a:pPr marL="457200"/>
            <a:r>
              <a:rPr lang="en-US" sz="2800" dirty="0">
                <a:solidFill>
                  <a:prstClr val="white"/>
                </a:solidFill>
                <a:ea typeface="Times New Roman" panose="02020603050405020304" pitchFamily="18" charset="0"/>
                <a:cs typeface="Times New Roman" panose="02020603050405020304" pitchFamily="18" charset="0"/>
              </a:rPr>
              <a:t>(iv) The date of VFD issuance;” </a:t>
            </a:r>
            <a:endParaRPr lang="en-US" sz="3200" dirty="0">
              <a:solidFill>
                <a:prstClr val="white"/>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88003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30628" y="950970"/>
            <a:ext cx="8534400" cy="4832092"/>
          </a:xfrm>
          <a:prstGeom prst="rect">
            <a:avLst/>
          </a:prstGeom>
        </p:spPr>
        <p:txBody>
          <a:bodyPr wrap="square">
            <a:spAutoFit/>
          </a:bodyPr>
          <a:lstStyle/>
          <a:p>
            <a:pPr marL="457200"/>
            <a:r>
              <a:rPr lang="en-US" sz="2800" b="1" dirty="0">
                <a:solidFill>
                  <a:prstClr val="white"/>
                </a:solidFill>
                <a:ea typeface="Times New Roman" panose="02020603050405020304" pitchFamily="18" charset="0"/>
                <a:cs typeface="Times New Roman" panose="02020603050405020304" pitchFamily="18" charset="0"/>
              </a:rPr>
              <a:t>“(v) </a:t>
            </a:r>
            <a:r>
              <a:rPr lang="en-US" sz="2800" b="1" dirty="0">
                <a:solidFill>
                  <a:srgbClr val="FFFF00"/>
                </a:solidFill>
                <a:ea typeface="Times New Roman" panose="02020603050405020304" pitchFamily="18" charset="0"/>
                <a:cs typeface="Times New Roman" panose="02020603050405020304" pitchFamily="18" charset="0"/>
              </a:rPr>
              <a:t>The expiration date of the VFD. This date must not extend beyond the expiration date specified in the approval, conditional approval, or index listing, if such date is specified. In cases where the expiration date is not specified in the approval, conditional approval, or index listing, the expiration date of the VFD must not exceed 6 months after the date of issuance; </a:t>
            </a:r>
            <a:endParaRPr lang="en-US" sz="3200" b="1" dirty="0">
              <a:solidFill>
                <a:srgbClr val="FFFF00"/>
              </a:solidFill>
              <a:ea typeface="Times New Roman" panose="02020603050405020304" pitchFamily="18" charset="0"/>
              <a:cs typeface="Times New Roman" panose="02020603050405020304" pitchFamily="18" charset="0"/>
            </a:endParaRPr>
          </a:p>
          <a:p>
            <a:pPr marL="457200"/>
            <a:r>
              <a:rPr lang="en-US" sz="2800" b="1" dirty="0">
                <a:solidFill>
                  <a:prstClr val="white"/>
                </a:solidFill>
                <a:ea typeface="Times New Roman" panose="02020603050405020304" pitchFamily="18" charset="0"/>
                <a:cs typeface="Times New Roman" panose="02020603050405020304" pitchFamily="18" charset="0"/>
              </a:rPr>
              <a:t>(vi) The name of the VFD drug(s); </a:t>
            </a:r>
            <a:endParaRPr lang="en-US" sz="3200" b="1" dirty="0">
              <a:solidFill>
                <a:prstClr val="white"/>
              </a:solidFill>
              <a:ea typeface="Times New Roman" panose="02020603050405020304" pitchFamily="18" charset="0"/>
              <a:cs typeface="Times New Roman" panose="02020603050405020304" pitchFamily="18" charset="0"/>
            </a:endParaRPr>
          </a:p>
          <a:p>
            <a:pPr marL="457200"/>
            <a:r>
              <a:rPr lang="en-US" sz="2800" b="1" dirty="0">
                <a:solidFill>
                  <a:prstClr val="white"/>
                </a:solidFill>
                <a:ea typeface="Times New Roman" panose="02020603050405020304" pitchFamily="18" charset="0"/>
                <a:cs typeface="Times New Roman" panose="02020603050405020304" pitchFamily="18" charset="0"/>
              </a:rPr>
              <a:t>(vii) The species and production class of animals to be fed the VFD feed;” </a:t>
            </a:r>
            <a:endParaRPr lang="en-US" sz="3200" b="1" dirty="0">
              <a:solidFill>
                <a:prstClr val="white"/>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05263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76201" y="722369"/>
            <a:ext cx="8719457" cy="5324535"/>
          </a:xfrm>
          <a:prstGeom prst="rect">
            <a:avLst/>
          </a:prstGeom>
        </p:spPr>
        <p:txBody>
          <a:bodyPr wrap="square">
            <a:spAutoFit/>
          </a:bodyPr>
          <a:lstStyle/>
          <a:p>
            <a:pPr marL="457200"/>
            <a:r>
              <a:rPr lang="en-US" sz="2800" b="1" dirty="0">
                <a:solidFill>
                  <a:srgbClr val="FFFF00"/>
                </a:solidFill>
                <a:ea typeface="Times New Roman" panose="02020603050405020304" pitchFamily="18" charset="0"/>
                <a:cs typeface="Times New Roman" panose="02020603050405020304" pitchFamily="18" charset="0"/>
              </a:rPr>
              <a:t>“(viii) The approximate number of animals to be fed the VFD feed by the expiration date of the VFD</a:t>
            </a:r>
            <a:r>
              <a:rPr lang="en-US" sz="2800" b="1" dirty="0">
                <a:solidFill>
                  <a:prstClr val="white"/>
                </a:solidFill>
                <a:ea typeface="Times New Roman" panose="02020603050405020304" pitchFamily="18" charset="0"/>
                <a:cs typeface="Times New Roman" panose="02020603050405020304" pitchFamily="18" charset="0"/>
              </a:rPr>
              <a:t>. The approximate number of animals is the potential number of animals of the species and production class identified on the VFD that will be fed the VFD feed or combination VFD feed at the specified premises by the expiration date of the VFD; </a:t>
            </a:r>
          </a:p>
          <a:p>
            <a:pPr marL="457200"/>
            <a:endParaRPr lang="en-US" sz="3200" b="1" dirty="0">
              <a:solidFill>
                <a:srgbClr val="FFFF00"/>
              </a:solidFill>
              <a:ea typeface="Times New Roman" panose="02020603050405020304" pitchFamily="18" charset="0"/>
              <a:cs typeface="Times New Roman" panose="02020603050405020304" pitchFamily="18" charset="0"/>
            </a:endParaRPr>
          </a:p>
          <a:p>
            <a:pPr marL="457200"/>
            <a:r>
              <a:rPr lang="en-US" sz="2800" b="1" dirty="0">
                <a:solidFill>
                  <a:srgbClr val="FFFF00"/>
                </a:solidFill>
                <a:ea typeface="Times New Roman" panose="02020603050405020304" pitchFamily="18" charset="0"/>
                <a:cs typeface="Times New Roman" panose="02020603050405020304" pitchFamily="18" charset="0"/>
              </a:rPr>
              <a:t>(ix) The indication for which the VFD is issued;</a:t>
            </a:r>
          </a:p>
          <a:p>
            <a:pPr marL="457200"/>
            <a:r>
              <a:rPr lang="en-US" sz="2800" b="1" dirty="0">
                <a:solidFill>
                  <a:srgbClr val="FFFF00"/>
                </a:solidFill>
                <a:ea typeface="Times New Roman" panose="02020603050405020304" pitchFamily="18" charset="0"/>
                <a:cs typeface="Times New Roman" panose="02020603050405020304" pitchFamily="18" charset="0"/>
              </a:rPr>
              <a:t> </a:t>
            </a:r>
            <a:endParaRPr lang="en-US" sz="3200" b="1" dirty="0">
              <a:solidFill>
                <a:srgbClr val="FFFF00"/>
              </a:solidFill>
              <a:ea typeface="Times New Roman" panose="02020603050405020304" pitchFamily="18" charset="0"/>
              <a:cs typeface="Times New Roman" panose="02020603050405020304" pitchFamily="18" charset="0"/>
            </a:endParaRPr>
          </a:p>
          <a:p>
            <a:pPr marL="457200"/>
            <a:r>
              <a:rPr lang="en-US" sz="2800" b="1" dirty="0">
                <a:solidFill>
                  <a:srgbClr val="FFFF00"/>
                </a:solidFill>
                <a:ea typeface="Times New Roman" panose="02020603050405020304" pitchFamily="18" charset="0"/>
                <a:cs typeface="Times New Roman" panose="02020603050405020304" pitchFamily="18" charset="0"/>
              </a:rPr>
              <a:t>(x) The level of VFD drug in the VFD feed and duration of use; “</a:t>
            </a:r>
            <a:endParaRPr lang="en-US" sz="3200" b="1" dirty="0">
              <a:solidFill>
                <a:srgbClr val="FFFF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10030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93913" y="618874"/>
            <a:ext cx="8632371" cy="5816977"/>
          </a:xfrm>
          <a:prstGeom prst="rect">
            <a:avLst/>
          </a:prstGeom>
        </p:spPr>
        <p:txBody>
          <a:bodyPr wrap="square">
            <a:spAutoFit/>
          </a:bodyPr>
          <a:lstStyle/>
          <a:p>
            <a:pPr marL="457200"/>
            <a:r>
              <a:rPr lang="en-US" sz="2800" b="1" dirty="0">
                <a:solidFill>
                  <a:prstClr val="white"/>
                </a:solidFill>
                <a:ea typeface="Times New Roman" panose="02020603050405020304" pitchFamily="18" charset="0"/>
                <a:cs typeface="Times New Roman" panose="02020603050405020304" pitchFamily="18" charset="0"/>
              </a:rPr>
              <a:t>“(xi) The withdrawal time, special instructions, and cautionary statements necessary for use of the drug in conformance with the approval; </a:t>
            </a:r>
          </a:p>
          <a:p>
            <a:pPr marL="457200"/>
            <a:endParaRPr lang="en-US" sz="3200" b="1" dirty="0">
              <a:solidFill>
                <a:prstClr val="white"/>
              </a:solidFill>
              <a:ea typeface="Times New Roman" panose="02020603050405020304" pitchFamily="18" charset="0"/>
              <a:cs typeface="Times New Roman" panose="02020603050405020304" pitchFamily="18" charset="0"/>
            </a:endParaRPr>
          </a:p>
          <a:p>
            <a:pPr marL="457200"/>
            <a:r>
              <a:rPr lang="en-US" sz="2800" b="1" dirty="0">
                <a:solidFill>
                  <a:srgbClr val="FFFF00"/>
                </a:solidFill>
                <a:ea typeface="Times New Roman" panose="02020603050405020304" pitchFamily="18" charset="0"/>
                <a:cs typeface="Times New Roman" panose="02020603050405020304" pitchFamily="18" charset="0"/>
              </a:rPr>
              <a:t>(xii) The number of reorders (refills) authorized</a:t>
            </a:r>
            <a:r>
              <a:rPr lang="en-US" sz="2800" b="1" dirty="0">
                <a:solidFill>
                  <a:prstClr val="white"/>
                </a:solidFill>
                <a:ea typeface="Times New Roman" panose="02020603050405020304" pitchFamily="18" charset="0"/>
                <a:cs typeface="Times New Roman" panose="02020603050405020304" pitchFamily="18" charset="0"/>
              </a:rPr>
              <a:t>, if permitted by the drug approval, conditional approval, or index listing. In cases where reorders (refills) are not specified on the labeling for an approved, conditionally approved, or index listed VFD drug, reorders (refills) are not permitted; and </a:t>
            </a:r>
          </a:p>
          <a:p>
            <a:pPr marL="457200"/>
            <a:endParaRPr lang="en-US" sz="3200" b="1" dirty="0">
              <a:solidFill>
                <a:prstClr val="white"/>
              </a:solidFill>
              <a:ea typeface="Times New Roman" panose="02020603050405020304" pitchFamily="18" charset="0"/>
              <a:cs typeface="Times New Roman" panose="02020603050405020304" pitchFamily="18" charset="0"/>
            </a:endParaRPr>
          </a:p>
          <a:p>
            <a:pPr marL="457200"/>
            <a:r>
              <a:rPr lang="en-US" sz="2800" b="1" dirty="0">
                <a:solidFill>
                  <a:prstClr val="white"/>
                </a:solidFill>
                <a:ea typeface="Times New Roman" panose="02020603050405020304" pitchFamily="18" charset="0"/>
                <a:cs typeface="Times New Roman" panose="02020603050405020304" pitchFamily="18" charset="0"/>
              </a:rPr>
              <a:t>(xv) The veterinarian’s electronic or written signature.” </a:t>
            </a:r>
            <a:endParaRPr lang="en-US" sz="3200" b="1" dirty="0">
              <a:solidFill>
                <a:prstClr val="white"/>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65247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93913" y="618874"/>
            <a:ext cx="8632371" cy="5816977"/>
          </a:xfrm>
          <a:prstGeom prst="rect">
            <a:avLst/>
          </a:prstGeom>
        </p:spPr>
        <p:txBody>
          <a:bodyPr wrap="square">
            <a:spAutoFit/>
          </a:bodyPr>
          <a:lstStyle/>
          <a:p>
            <a:pPr marL="457200"/>
            <a:r>
              <a:rPr lang="en-US" sz="2800" b="1" dirty="0">
                <a:solidFill>
                  <a:prstClr val="white"/>
                </a:solidFill>
                <a:ea typeface="Times New Roman" panose="02020603050405020304" pitchFamily="18" charset="0"/>
                <a:cs typeface="Times New Roman" panose="02020603050405020304" pitchFamily="18" charset="0"/>
              </a:rPr>
              <a:t>“(xi) The withdrawal time, special instructions, and cautionary statements necessary for use of the drug in conformance with the approval; </a:t>
            </a:r>
          </a:p>
          <a:p>
            <a:pPr marL="457200"/>
            <a:endParaRPr lang="en-US" sz="3200" b="1" dirty="0">
              <a:solidFill>
                <a:prstClr val="white"/>
              </a:solidFill>
              <a:ea typeface="Times New Roman" panose="02020603050405020304" pitchFamily="18" charset="0"/>
              <a:cs typeface="Times New Roman" panose="02020603050405020304" pitchFamily="18" charset="0"/>
            </a:endParaRPr>
          </a:p>
          <a:p>
            <a:pPr marL="457200"/>
            <a:r>
              <a:rPr lang="en-US" sz="2800" b="1" dirty="0">
                <a:solidFill>
                  <a:srgbClr val="FFFF00"/>
                </a:solidFill>
                <a:ea typeface="Times New Roman" panose="02020603050405020304" pitchFamily="18" charset="0"/>
                <a:cs typeface="Times New Roman" panose="02020603050405020304" pitchFamily="18" charset="0"/>
              </a:rPr>
              <a:t>(xii) The number of reorders (refills) authorized</a:t>
            </a:r>
            <a:r>
              <a:rPr lang="en-US" sz="2800" b="1" dirty="0">
                <a:solidFill>
                  <a:prstClr val="white"/>
                </a:solidFill>
                <a:ea typeface="Times New Roman" panose="02020603050405020304" pitchFamily="18" charset="0"/>
                <a:cs typeface="Times New Roman" panose="02020603050405020304" pitchFamily="18" charset="0"/>
              </a:rPr>
              <a:t>, if permitted by the drug approval, conditional approval, or index listing. In cases where reorders (refills) are not specified on the labeling for an approved, conditionally approved, or index listed VFD drug, reorders (refills) are not permitted; and </a:t>
            </a:r>
          </a:p>
          <a:p>
            <a:pPr marL="457200"/>
            <a:endParaRPr lang="en-US" sz="3200" b="1" dirty="0">
              <a:solidFill>
                <a:prstClr val="white"/>
              </a:solidFill>
              <a:ea typeface="Times New Roman" panose="02020603050405020304" pitchFamily="18" charset="0"/>
              <a:cs typeface="Times New Roman" panose="02020603050405020304" pitchFamily="18" charset="0"/>
            </a:endParaRPr>
          </a:p>
          <a:p>
            <a:pPr marL="457200"/>
            <a:r>
              <a:rPr lang="en-US" sz="2800" b="1" dirty="0">
                <a:solidFill>
                  <a:prstClr val="white"/>
                </a:solidFill>
                <a:ea typeface="Times New Roman" panose="02020603050405020304" pitchFamily="18" charset="0"/>
                <a:cs typeface="Times New Roman" panose="02020603050405020304" pitchFamily="18" charset="0"/>
              </a:rPr>
              <a:t>(xv) The veterinarian’s electronic or written signature.” </a:t>
            </a:r>
            <a:endParaRPr lang="en-US" sz="3200" b="1" dirty="0">
              <a:solidFill>
                <a:prstClr val="white"/>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39464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VFD may also contain…</a:t>
            </a:r>
          </a:p>
        </p:txBody>
      </p:sp>
      <p:sp>
        <p:nvSpPr>
          <p:cNvPr id="3" name="Content Placeholder 2"/>
          <p:cNvSpPr>
            <a:spLocks noGrp="1"/>
          </p:cNvSpPr>
          <p:nvPr>
            <p:ph idx="1"/>
          </p:nvPr>
        </p:nvSpPr>
        <p:spPr/>
        <p:txBody>
          <a:bodyPr/>
          <a:lstStyle/>
          <a:p>
            <a:r>
              <a:rPr lang="en-US" dirty="0"/>
              <a:t>A more speciﬁc description of the location of the animals (for example, by site, pen, barn, stall, tank, or other descriptor the veterinarian deems appropriate);</a:t>
            </a:r>
          </a:p>
          <a:p>
            <a:r>
              <a:rPr lang="en-US" dirty="0"/>
              <a:t>The approximate age range of the animals</a:t>
            </a:r>
          </a:p>
          <a:p>
            <a:r>
              <a:rPr lang="en-US" dirty="0"/>
              <a:t>The approximate weight range of the animals; and any other information the veterinarian deems appropriate to identify the animals at issue.</a:t>
            </a:r>
          </a:p>
          <a:p>
            <a:endParaRPr lang="en-US" dirty="0"/>
          </a:p>
        </p:txBody>
      </p:sp>
    </p:spTree>
    <p:extLst>
      <p:ext uri="{BB962C8B-B14F-4D97-AF65-F5344CB8AC3E}">
        <p14:creationId xmlns:p14="http://schemas.microsoft.com/office/powerpoint/2010/main" val="208164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VFD Final Rule </a:t>
            </a:r>
          </a:p>
        </p:txBody>
      </p:sp>
      <p:sp>
        <p:nvSpPr>
          <p:cNvPr id="3" name="Content Placeholder 2"/>
          <p:cNvSpPr>
            <a:spLocks noGrp="1"/>
          </p:cNvSpPr>
          <p:nvPr>
            <p:ph idx="1"/>
          </p:nvPr>
        </p:nvSpPr>
        <p:spPr/>
        <p:txBody>
          <a:bodyPr/>
          <a:lstStyle/>
          <a:p>
            <a:r>
              <a:rPr lang="en-US" dirty="0"/>
              <a:t>The new Veterinary Feed Directive rule went into effect October 1</a:t>
            </a:r>
            <a:r>
              <a:rPr lang="en-US"/>
              <a:t>, 2015.</a:t>
            </a:r>
            <a:endParaRPr lang="en-US" dirty="0"/>
          </a:p>
          <a:p>
            <a:r>
              <a:rPr lang="en-US" dirty="0"/>
              <a:t>The only drugs that come under the VFD rule are drugs for which the label requires a VFD.</a:t>
            </a:r>
          </a:p>
          <a:p>
            <a:r>
              <a:rPr lang="en-US" dirty="0"/>
              <a:t>Until the end of 2016, this is a very limited number of drugs (Pulmotil</a:t>
            </a:r>
            <a:r>
              <a:rPr lang="en-US" dirty="0">
                <a:sym typeface="Symbol" panose="05050102010706020507" pitchFamily="18" charset="2"/>
              </a:rPr>
              <a:t></a:t>
            </a:r>
            <a:r>
              <a:rPr lang="en-US" dirty="0"/>
              <a:t> in cattle and swine, </a:t>
            </a:r>
            <a:r>
              <a:rPr lang="en-US" dirty="0" err="1"/>
              <a:t>Tilmovet</a:t>
            </a:r>
            <a:r>
              <a:rPr lang="en-US" dirty="0">
                <a:sym typeface="Symbol" panose="05050102010706020507" pitchFamily="18" charset="2"/>
              </a:rPr>
              <a:t></a:t>
            </a:r>
            <a:r>
              <a:rPr lang="en-US" dirty="0"/>
              <a:t> in swine, and </a:t>
            </a:r>
            <a:r>
              <a:rPr lang="en-US" dirty="0" err="1"/>
              <a:t>Aquaflor</a:t>
            </a:r>
            <a:r>
              <a:rPr lang="en-US" dirty="0">
                <a:sym typeface="Symbol" panose="05050102010706020507" pitchFamily="18" charset="2"/>
              </a:rPr>
              <a:t></a:t>
            </a:r>
            <a:r>
              <a:rPr lang="en-US" dirty="0"/>
              <a:t> in fish).  </a:t>
            </a:r>
          </a:p>
        </p:txBody>
      </p:sp>
    </p:spTree>
    <p:extLst>
      <p:ext uri="{BB962C8B-B14F-4D97-AF65-F5344CB8AC3E}">
        <p14:creationId xmlns:p14="http://schemas.microsoft.com/office/powerpoint/2010/main" val="98731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82486" y="1513114"/>
            <a:ext cx="6161314" cy="2585323"/>
          </a:xfrm>
          <a:prstGeom prst="rect">
            <a:avLst/>
          </a:prstGeom>
          <a:noFill/>
        </p:spPr>
        <p:txBody>
          <a:bodyPr wrap="square" rtlCol="0">
            <a:spAutoFit/>
          </a:bodyPr>
          <a:lstStyle/>
          <a:p>
            <a:pPr algn="ctr"/>
            <a:r>
              <a:rPr lang="en-US" sz="5400" dirty="0">
                <a:solidFill>
                  <a:srgbClr val="FFFF00"/>
                </a:solidFill>
              </a:rPr>
              <a:t>What this means for food animal producers</a:t>
            </a:r>
          </a:p>
        </p:txBody>
      </p:sp>
    </p:spTree>
    <p:extLst>
      <p:ext uri="{BB962C8B-B14F-4D97-AF65-F5344CB8AC3E}">
        <p14:creationId xmlns:p14="http://schemas.microsoft.com/office/powerpoint/2010/main" val="186889785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Procedures for a Feed Containing a Medically Important Antibiotic</a:t>
            </a:r>
          </a:p>
        </p:txBody>
      </p:sp>
      <p:sp>
        <p:nvSpPr>
          <p:cNvPr id="3" name="Content Placeholder 2"/>
          <p:cNvSpPr>
            <a:spLocks noGrp="1"/>
          </p:cNvSpPr>
          <p:nvPr>
            <p:ph idx="1"/>
          </p:nvPr>
        </p:nvSpPr>
        <p:spPr/>
        <p:txBody>
          <a:bodyPr>
            <a:normAutofit/>
          </a:bodyPr>
          <a:lstStyle/>
          <a:p>
            <a:r>
              <a:rPr lang="en-US" dirty="0"/>
              <a:t>A veterinarian may recommend this in response to a disease challenge identified in an ongoing relationship, or…</a:t>
            </a:r>
          </a:p>
          <a:p>
            <a:r>
              <a:rPr lang="en-US" dirty="0"/>
              <a:t>as we transition to VFD drug labels, this may have been a disease control, prevention, or treatment regimen which had been used over the years and now requires veterinary authorization.</a:t>
            </a:r>
          </a:p>
        </p:txBody>
      </p:sp>
    </p:spTree>
    <p:extLst>
      <p:ext uri="{BB962C8B-B14F-4D97-AF65-F5344CB8AC3E}">
        <p14:creationId xmlns:p14="http://schemas.microsoft.com/office/powerpoint/2010/main" val="424757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Procedures for a Feed Containing a Medically Important Antibiotic</a:t>
            </a:r>
          </a:p>
        </p:txBody>
      </p:sp>
      <p:sp>
        <p:nvSpPr>
          <p:cNvPr id="3" name="Content Placeholder 2"/>
          <p:cNvSpPr>
            <a:spLocks noGrp="1"/>
          </p:cNvSpPr>
          <p:nvPr>
            <p:ph idx="1"/>
          </p:nvPr>
        </p:nvSpPr>
        <p:spPr/>
        <p:txBody>
          <a:bodyPr/>
          <a:lstStyle/>
          <a:p>
            <a:r>
              <a:rPr lang="en-US" dirty="0"/>
              <a:t>Be prepared that this is not an automatic authorization, but will initiate a conversation </a:t>
            </a:r>
          </a:p>
          <a:p>
            <a:pPr lvl="1"/>
            <a:r>
              <a:rPr lang="en-US" dirty="0">
                <a:solidFill>
                  <a:srgbClr val="FFFF00"/>
                </a:solidFill>
              </a:rPr>
              <a:t>Non-antibiotic alternatives</a:t>
            </a:r>
          </a:p>
          <a:p>
            <a:pPr lvl="1"/>
            <a:r>
              <a:rPr lang="en-US" dirty="0">
                <a:solidFill>
                  <a:srgbClr val="FFFF00"/>
                </a:solidFill>
              </a:rPr>
              <a:t>Legality </a:t>
            </a:r>
            <a:r>
              <a:rPr lang="en-US" dirty="0"/>
              <a:t>(Does it match the label?)</a:t>
            </a:r>
          </a:p>
          <a:p>
            <a:pPr lvl="2"/>
            <a:r>
              <a:rPr lang="en-US" dirty="0"/>
              <a:t>Dose, duration, indication</a:t>
            </a:r>
          </a:p>
          <a:p>
            <a:pPr lvl="1"/>
            <a:r>
              <a:rPr lang="en-US" dirty="0">
                <a:solidFill>
                  <a:srgbClr val="FFFF00"/>
                </a:solidFill>
              </a:rPr>
              <a:t>Need</a:t>
            </a:r>
            <a:r>
              <a:rPr lang="en-US" dirty="0"/>
              <a:t> for the use</a:t>
            </a:r>
          </a:p>
          <a:p>
            <a:pPr lvl="1"/>
            <a:r>
              <a:rPr lang="en-US" dirty="0">
                <a:solidFill>
                  <a:srgbClr val="FFFF00"/>
                </a:solidFill>
              </a:rPr>
              <a:t>Efficacy </a:t>
            </a:r>
            <a:r>
              <a:rPr lang="en-US" dirty="0"/>
              <a:t>of the proposed antibiotic use in relation to your disease challenge</a:t>
            </a:r>
          </a:p>
          <a:p>
            <a:pPr lvl="1"/>
            <a:r>
              <a:rPr lang="en-US" dirty="0"/>
              <a:t>Ability to meet the </a:t>
            </a:r>
            <a:r>
              <a:rPr lang="en-US" dirty="0">
                <a:solidFill>
                  <a:srgbClr val="FFFF00"/>
                </a:solidFill>
              </a:rPr>
              <a:t>withdrawal time </a:t>
            </a:r>
            <a:r>
              <a:rPr lang="en-US" dirty="0"/>
              <a:t>prior to slaughter</a:t>
            </a:r>
          </a:p>
          <a:p>
            <a:pPr lvl="1"/>
            <a:r>
              <a:rPr lang="en-US" dirty="0"/>
              <a:t>The veterinarian is also tasked with considering issues of </a:t>
            </a:r>
            <a:r>
              <a:rPr lang="en-US" dirty="0">
                <a:solidFill>
                  <a:srgbClr val="FFFF00"/>
                </a:solidFill>
              </a:rPr>
              <a:t>antimicrobial resistance </a:t>
            </a:r>
          </a:p>
        </p:txBody>
      </p:sp>
    </p:spTree>
    <p:extLst>
      <p:ext uri="{BB962C8B-B14F-4D97-AF65-F5344CB8AC3E}">
        <p14:creationId xmlns:p14="http://schemas.microsoft.com/office/powerpoint/2010/main" val="16272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Procedures for a Feed Containing a Medically Important Antibiotic</a:t>
            </a:r>
          </a:p>
        </p:txBody>
      </p:sp>
      <p:sp>
        <p:nvSpPr>
          <p:cNvPr id="3" name="Content Placeholder 2"/>
          <p:cNvSpPr>
            <a:spLocks noGrp="1"/>
          </p:cNvSpPr>
          <p:nvPr>
            <p:ph idx="1"/>
          </p:nvPr>
        </p:nvSpPr>
        <p:spPr/>
        <p:txBody>
          <a:bodyPr/>
          <a:lstStyle/>
          <a:p>
            <a:r>
              <a:rPr lang="en-US" dirty="0"/>
              <a:t>A veterinarian can only legally authorize any VFD or prescription drug  within the context of a Veterinary-Client-Patient relationship.</a:t>
            </a:r>
          </a:p>
          <a:p>
            <a:r>
              <a:rPr lang="en-US" dirty="0"/>
              <a:t>The veterinarian will exercise their clinical judgement based on their training and experience within the confines of the law.</a:t>
            </a:r>
          </a:p>
        </p:txBody>
      </p:sp>
    </p:spTree>
    <p:extLst>
      <p:ext uri="{BB962C8B-B14F-4D97-AF65-F5344CB8AC3E}">
        <p14:creationId xmlns:p14="http://schemas.microsoft.com/office/powerpoint/2010/main" val="913696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Expiration Date vs. Duration</a:t>
            </a:r>
          </a:p>
        </p:txBody>
      </p:sp>
      <p:sp>
        <p:nvSpPr>
          <p:cNvPr id="3" name="Content Placeholder 2"/>
          <p:cNvSpPr>
            <a:spLocks noGrp="1"/>
          </p:cNvSpPr>
          <p:nvPr>
            <p:ph idx="1"/>
          </p:nvPr>
        </p:nvSpPr>
        <p:spPr/>
        <p:txBody>
          <a:bodyPr>
            <a:normAutofit fontScale="92500" lnSpcReduction="10000"/>
          </a:bodyPr>
          <a:lstStyle/>
          <a:p>
            <a:r>
              <a:rPr lang="en-US" dirty="0"/>
              <a:t>While the VFD </a:t>
            </a:r>
            <a:r>
              <a:rPr lang="en-US" dirty="0">
                <a:solidFill>
                  <a:srgbClr val="FFFF00"/>
                </a:solidFill>
              </a:rPr>
              <a:t>expiration date </a:t>
            </a:r>
            <a:r>
              <a:rPr lang="en-US" dirty="0"/>
              <a:t>deﬁnes the period of time for which the authorization to feed an animal feed containing a VFD drug is lawful, the </a:t>
            </a:r>
            <a:r>
              <a:rPr lang="en-US" dirty="0">
                <a:solidFill>
                  <a:srgbClr val="FFFF00"/>
                </a:solidFill>
              </a:rPr>
              <a:t>duration</a:t>
            </a:r>
            <a:r>
              <a:rPr lang="en-US" dirty="0"/>
              <a:t> of use determines the length of time, established as part of the approval, conditional approval, or index listing process, that the animal feed containing the VFD drug is allowed to be fed to the animals. </a:t>
            </a:r>
          </a:p>
          <a:p>
            <a:r>
              <a:rPr lang="en-US" dirty="0"/>
              <a:t>For example, in swine the currently approved VFD drug tilmicosin has a duration of use of 21 days and an expiration date of 90 days, which means the client has 90 days to obtain the VFD feed and complete the 21 day course of therapy.</a:t>
            </a:r>
          </a:p>
        </p:txBody>
      </p:sp>
    </p:spTree>
    <p:extLst>
      <p:ext uri="{BB962C8B-B14F-4D97-AF65-F5344CB8AC3E}">
        <p14:creationId xmlns:p14="http://schemas.microsoft.com/office/powerpoint/2010/main" val="2452602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Responsibilities</a:t>
            </a:r>
          </a:p>
        </p:txBody>
      </p:sp>
      <p:sp>
        <p:nvSpPr>
          <p:cNvPr id="3" name="Content Placeholder 2"/>
          <p:cNvSpPr>
            <a:spLocks noGrp="1"/>
          </p:cNvSpPr>
          <p:nvPr>
            <p:ph idx="1"/>
          </p:nvPr>
        </p:nvSpPr>
        <p:spPr/>
        <p:txBody>
          <a:bodyPr/>
          <a:lstStyle/>
          <a:p>
            <a:r>
              <a:rPr lang="en-US" dirty="0"/>
              <a:t>Only feed animal feed bearing or containing a VFD drug or a combination VFD drug (a VFD feed or combination VFD feed) to animals based on a VFD issued by a licensed veterinarian;</a:t>
            </a:r>
          </a:p>
          <a:p>
            <a:r>
              <a:rPr lang="en-US" dirty="0"/>
              <a:t>Not feed a VFD feed or combination VFD feed to animals after the expiration date on the VFD;</a:t>
            </a:r>
          </a:p>
          <a:p>
            <a:r>
              <a:rPr lang="en-US" dirty="0"/>
              <a:t>Provide a copy of the VFD order to the feed distributor if the issuing veterinarian sends the distributor’s copy of the VFD through you, the client;</a:t>
            </a:r>
          </a:p>
        </p:txBody>
      </p:sp>
    </p:spTree>
    <p:extLst>
      <p:ext uri="{BB962C8B-B14F-4D97-AF65-F5344CB8AC3E}">
        <p14:creationId xmlns:p14="http://schemas.microsoft.com/office/powerpoint/2010/main" val="709735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Responsibilities</a:t>
            </a:r>
          </a:p>
        </p:txBody>
      </p:sp>
      <p:sp>
        <p:nvSpPr>
          <p:cNvPr id="3" name="Content Placeholder 2"/>
          <p:cNvSpPr>
            <a:spLocks noGrp="1"/>
          </p:cNvSpPr>
          <p:nvPr>
            <p:ph idx="1"/>
          </p:nvPr>
        </p:nvSpPr>
        <p:spPr/>
        <p:txBody>
          <a:bodyPr/>
          <a:lstStyle/>
          <a:p>
            <a:r>
              <a:rPr lang="en-US" dirty="0"/>
              <a:t>Maintain a copy of the VFD order for a minimum of 2 years; and provide VFD orders for inspection and copying by FDA upon request.</a:t>
            </a:r>
          </a:p>
        </p:txBody>
      </p:sp>
    </p:spTree>
    <p:extLst>
      <p:ext uri="{BB962C8B-B14F-4D97-AF65-F5344CB8AC3E}">
        <p14:creationId xmlns:p14="http://schemas.microsoft.com/office/powerpoint/2010/main" val="1622099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Procedures for a Feed Containing a Medically Important Antibiotic</a:t>
            </a:r>
          </a:p>
        </p:txBody>
      </p:sp>
      <p:sp>
        <p:nvSpPr>
          <p:cNvPr id="3" name="Content Placeholder 2"/>
          <p:cNvSpPr>
            <a:spLocks noGrp="1"/>
          </p:cNvSpPr>
          <p:nvPr>
            <p:ph idx="1"/>
          </p:nvPr>
        </p:nvSpPr>
        <p:spPr/>
        <p:txBody>
          <a:bodyPr>
            <a:normAutofit/>
          </a:bodyPr>
          <a:lstStyle/>
          <a:p>
            <a:r>
              <a:rPr lang="en-US" dirty="0"/>
              <a:t>If appropriate, the veterinarian will complete either a written or electronic Veterinary Feed Directive form.</a:t>
            </a:r>
          </a:p>
          <a:p>
            <a:r>
              <a:rPr lang="en-US" dirty="0"/>
              <a:t>The veterinarian will </a:t>
            </a:r>
          </a:p>
          <a:p>
            <a:pPr lvl="1"/>
            <a:r>
              <a:rPr lang="en-US" dirty="0"/>
              <a:t>keep the original, </a:t>
            </a:r>
          </a:p>
          <a:p>
            <a:pPr lvl="1"/>
            <a:r>
              <a:rPr lang="en-US" dirty="0"/>
              <a:t>provide the client with a copy, and</a:t>
            </a:r>
          </a:p>
          <a:p>
            <a:pPr lvl="1"/>
            <a:r>
              <a:rPr lang="en-US" dirty="0"/>
              <a:t>provide the designated distributor of the medicated feed with a copy</a:t>
            </a:r>
          </a:p>
        </p:txBody>
      </p:sp>
    </p:spTree>
    <p:extLst>
      <p:ext uri="{BB962C8B-B14F-4D97-AF65-F5344CB8AC3E}">
        <p14:creationId xmlns:p14="http://schemas.microsoft.com/office/powerpoint/2010/main" val="17876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VFD Required?</a:t>
            </a:r>
          </a:p>
        </p:txBody>
      </p:sp>
      <p:sp>
        <p:nvSpPr>
          <p:cNvPr id="3" name="Content Placeholder 2"/>
          <p:cNvSpPr>
            <a:spLocks noGrp="1"/>
          </p:cNvSpPr>
          <p:nvPr>
            <p:ph idx="1"/>
          </p:nvPr>
        </p:nvSpPr>
        <p:spPr/>
        <p:txBody>
          <a:bodyPr/>
          <a:lstStyle/>
          <a:p>
            <a:r>
              <a:rPr lang="en-US" dirty="0"/>
              <a:t>Milk replacer with neomycin and oxytetracycline</a:t>
            </a:r>
          </a:p>
          <a:p>
            <a:pPr lvl="1"/>
            <a:r>
              <a:rPr lang="en-US" dirty="0">
                <a:solidFill>
                  <a:srgbClr val="FFFF00"/>
                </a:solidFill>
              </a:rPr>
              <a:t>Yes</a:t>
            </a:r>
          </a:p>
          <a:p>
            <a:r>
              <a:rPr lang="en-US" dirty="0"/>
              <a:t>Chlortetracycline in the feed for </a:t>
            </a:r>
            <a:r>
              <a:rPr lang="en-US" dirty="0" err="1"/>
              <a:t>footrot</a:t>
            </a:r>
            <a:endParaRPr lang="en-US" dirty="0"/>
          </a:p>
          <a:p>
            <a:pPr lvl="1"/>
            <a:r>
              <a:rPr lang="en-US" dirty="0">
                <a:solidFill>
                  <a:srgbClr val="FFFF00"/>
                </a:solidFill>
              </a:rPr>
              <a:t>Not allowed, this is illegal extralabel use</a:t>
            </a:r>
          </a:p>
          <a:p>
            <a:r>
              <a:rPr lang="en-US" dirty="0"/>
              <a:t>Mineral or feed with chlortetracycline for </a:t>
            </a:r>
            <a:r>
              <a:rPr lang="en-US" dirty="0" err="1"/>
              <a:t>anaplasmosis</a:t>
            </a:r>
            <a:r>
              <a:rPr lang="en-US" dirty="0"/>
              <a:t> prevention</a:t>
            </a:r>
          </a:p>
          <a:p>
            <a:pPr lvl="1"/>
            <a:r>
              <a:rPr lang="en-US" dirty="0">
                <a:solidFill>
                  <a:srgbClr val="FFFF00"/>
                </a:solidFill>
              </a:rPr>
              <a:t>Yes, the VFD may only specify label inclusion rates in feed and mineral</a:t>
            </a:r>
          </a:p>
          <a:p>
            <a:r>
              <a:rPr lang="en-US" dirty="0"/>
              <a:t>Tylosin for reduction in liver abscesses</a:t>
            </a:r>
          </a:p>
          <a:p>
            <a:pPr lvl="1"/>
            <a:r>
              <a:rPr lang="en-US" dirty="0">
                <a:solidFill>
                  <a:srgbClr val="FFFF00"/>
                </a:solidFill>
              </a:rPr>
              <a:t>Yes</a:t>
            </a:r>
          </a:p>
        </p:txBody>
      </p:sp>
    </p:spTree>
    <p:extLst>
      <p:ext uri="{BB962C8B-B14F-4D97-AF65-F5344CB8AC3E}">
        <p14:creationId xmlns:p14="http://schemas.microsoft.com/office/powerpoint/2010/main" val="19501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VFD Required?</a:t>
            </a:r>
          </a:p>
        </p:txBody>
      </p:sp>
      <p:sp>
        <p:nvSpPr>
          <p:cNvPr id="3" name="Content Placeholder 2"/>
          <p:cNvSpPr>
            <a:spLocks noGrp="1"/>
          </p:cNvSpPr>
          <p:nvPr>
            <p:ph idx="1"/>
          </p:nvPr>
        </p:nvSpPr>
        <p:spPr/>
        <p:txBody>
          <a:bodyPr/>
          <a:lstStyle/>
          <a:p>
            <a:r>
              <a:rPr lang="en-US" dirty="0"/>
              <a:t>Monensin (</a:t>
            </a:r>
            <a:r>
              <a:rPr lang="en-US" dirty="0" err="1"/>
              <a:t>Rumensin</a:t>
            </a:r>
            <a:r>
              <a:rPr lang="en-US" baseline="30000" dirty="0">
                <a:sym typeface="Symbol" panose="05050102010706020507" pitchFamily="18" charset="2"/>
              </a:rPr>
              <a:t></a:t>
            </a:r>
            <a:r>
              <a:rPr lang="en-US" dirty="0">
                <a:sym typeface="Symbol" panose="05050102010706020507" pitchFamily="18" charset="2"/>
              </a:rPr>
              <a:t>) as the only antibiotic in the ration.</a:t>
            </a:r>
          </a:p>
          <a:p>
            <a:pPr lvl="1"/>
            <a:r>
              <a:rPr lang="en-US" dirty="0">
                <a:solidFill>
                  <a:srgbClr val="FFFF00"/>
                </a:solidFill>
                <a:sym typeface="Symbol" panose="05050102010706020507" pitchFamily="18" charset="2"/>
              </a:rPr>
              <a:t>No, this is not a medically important antibiotic</a:t>
            </a:r>
          </a:p>
          <a:p>
            <a:r>
              <a:rPr lang="en-US" dirty="0"/>
              <a:t>Monensin fed concurrently with Tylosin</a:t>
            </a:r>
          </a:p>
          <a:p>
            <a:pPr lvl="1"/>
            <a:r>
              <a:rPr lang="en-US" dirty="0">
                <a:solidFill>
                  <a:srgbClr val="FFFF00"/>
                </a:solidFill>
              </a:rPr>
              <a:t>In this case, the VFD for tylosin would need to authorize the concurrent feeding of monensin</a:t>
            </a:r>
          </a:p>
          <a:p>
            <a:r>
              <a:rPr lang="en-US" dirty="0"/>
              <a:t>Chlortetracycline or oxytetracycline in the feed for treatment of bovine respiratory disease</a:t>
            </a:r>
          </a:p>
          <a:p>
            <a:pPr lvl="1"/>
            <a:r>
              <a:rPr lang="en-US" dirty="0">
                <a:solidFill>
                  <a:srgbClr val="FFFF00"/>
                </a:solidFill>
              </a:rPr>
              <a:t>Yes</a:t>
            </a:r>
          </a:p>
        </p:txBody>
      </p:sp>
    </p:spTree>
    <p:extLst>
      <p:ext uri="{BB962C8B-B14F-4D97-AF65-F5344CB8AC3E}">
        <p14:creationId xmlns:p14="http://schemas.microsoft.com/office/powerpoint/2010/main" val="350722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Confusion</a:t>
            </a:r>
          </a:p>
        </p:txBody>
      </p:sp>
      <p:sp>
        <p:nvSpPr>
          <p:cNvPr id="3" name="Content Placeholder 2"/>
          <p:cNvSpPr>
            <a:spLocks noGrp="1"/>
          </p:cNvSpPr>
          <p:nvPr>
            <p:ph idx="1"/>
          </p:nvPr>
        </p:nvSpPr>
        <p:spPr>
          <a:xfrm>
            <a:off x="457200" y="1417638"/>
            <a:ext cx="8229600" cy="4525963"/>
          </a:xfrm>
        </p:spPr>
        <p:txBody>
          <a:bodyPr>
            <a:normAutofit fontScale="92500"/>
          </a:bodyPr>
          <a:lstStyle/>
          <a:p>
            <a:r>
              <a:rPr lang="en-US" dirty="0"/>
              <a:t>There has been some confusion as to when requirements for a VFD come into effect.</a:t>
            </a:r>
          </a:p>
          <a:p>
            <a:r>
              <a:rPr lang="en-US" dirty="0"/>
              <a:t>The label of a drug is what makes it a VFD drug.  </a:t>
            </a:r>
          </a:p>
          <a:p>
            <a:r>
              <a:rPr lang="en-US" dirty="0"/>
              <a:t>Drugs with a current VFD label must meet the requirements of the new VFD rule now.</a:t>
            </a:r>
          </a:p>
          <a:p>
            <a:r>
              <a:rPr lang="en-US" dirty="0"/>
              <a:t>Other drugs will have to meet these requirements based on their new labels, which we anticipate being phased in during December, 2016.  </a:t>
            </a:r>
          </a:p>
        </p:txBody>
      </p:sp>
    </p:spTree>
    <p:extLst>
      <p:ext uri="{BB962C8B-B14F-4D97-AF65-F5344CB8AC3E}">
        <p14:creationId xmlns:p14="http://schemas.microsoft.com/office/powerpoint/2010/main" val="1132065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886700" cy="1325563"/>
          </a:xfrm>
        </p:spPr>
        <p:txBody>
          <a:bodyPr>
            <a:normAutofit fontScale="90000"/>
          </a:bodyPr>
          <a:lstStyle/>
          <a:p>
            <a:r>
              <a:rPr lang="en-US" dirty="0"/>
              <a:t>Will I need a new VFD for each pen of cattle in a feedlot or each time I pick up a medicated mineral?</a:t>
            </a:r>
          </a:p>
        </p:txBody>
      </p:sp>
      <p:sp>
        <p:nvSpPr>
          <p:cNvPr id="3" name="Content Placeholder 2"/>
          <p:cNvSpPr>
            <a:spLocks noGrp="1"/>
          </p:cNvSpPr>
          <p:nvPr>
            <p:ph idx="1"/>
          </p:nvPr>
        </p:nvSpPr>
        <p:spPr>
          <a:xfrm>
            <a:off x="533400" y="2493215"/>
            <a:ext cx="7886700" cy="4351338"/>
          </a:xfrm>
        </p:spPr>
        <p:txBody>
          <a:bodyPr/>
          <a:lstStyle/>
          <a:p>
            <a:r>
              <a:rPr lang="en-US" dirty="0"/>
              <a:t>No, as long as…</a:t>
            </a:r>
          </a:p>
          <a:p>
            <a:r>
              <a:rPr lang="en-US" dirty="0"/>
              <a:t>the number of animals and all other specifications of the VFD are still valid (including expiration date)</a:t>
            </a:r>
          </a:p>
          <a:p>
            <a:pPr lvl="1"/>
            <a:r>
              <a:rPr lang="en-US" dirty="0"/>
              <a:t>The number of animals to be administered the drug are still within the number of animals on the VFD</a:t>
            </a:r>
          </a:p>
          <a:p>
            <a:pPr lvl="1"/>
            <a:r>
              <a:rPr lang="en-US" dirty="0"/>
              <a:t>The duration of feeding of the drug may be completed prior to the expiration date of the VFD, otherwise a new VFD is required.</a:t>
            </a:r>
          </a:p>
        </p:txBody>
      </p:sp>
    </p:spTree>
    <p:extLst>
      <p:ext uri="{BB962C8B-B14F-4D97-AF65-F5344CB8AC3E}">
        <p14:creationId xmlns:p14="http://schemas.microsoft.com/office/powerpoint/2010/main" val="1160028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Water vs. Feed, as of January 1, 2017</a:t>
            </a:r>
          </a:p>
        </p:txBody>
      </p:sp>
      <p:sp>
        <p:nvSpPr>
          <p:cNvPr id="3" name="Content Placeholder 2"/>
          <p:cNvSpPr>
            <a:spLocks noGrp="1"/>
          </p:cNvSpPr>
          <p:nvPr>
            <p:ph idx="1"/>
          </p:nvPr>
        </p:nvSpPr>
        <p:spPr/>
        <p:txBody>
          <a:bodyPr/>
          <a:lstStyle/>
          <a:p>
            <a:r>
              <a:rPr lang="en-US" dirty="0"/>
              <a:t>All medically important antibiotics used in the feed will require a VFD</a:t>
            </a:r>
          </a:p>
          <a:p>
            <a:pPr lvl="1"/>
            <a:r>
              <a:rPr lang="en-US" dirty="0"/>
              <a:t>There is no legal use of in-feed drugs other than as provided for on the label</a:t>
            </a:r>
          </a:p>
          <a:p>
            <a:r>
              <a:rPr lang="en-US" dirty="0"/>
              <a:t>All medically important antibiotics used in the water will require a prescription</a:t>
            </a:r>
          </a:p>
          <a:p>
            <a:pPr lvl="1"/>
            <a:r>
              <a:rPr lang="en-US" dirty="0"/>
              <a:t>This prescription may indicate extralabel use of the antibiotic in water if the requirements of the Animal Medicinal Drug Use Clarification Act (AMDUCA) Regulations are met</a:t>
            </a:r>
          </a:p>
        </p:txBody>
      </p:sp>
    </p:spTree>
    <p:extLst>
      <p:ext uri="{BB962C8B-B14F-4D97-AF65-F5344CB8AC3E}">
        <p14:creationId xmlns:p14="http://schemas.microsoft.com/office/powerpoint/2010/main" val="22408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Veterinarians are…</a:t>
            </a:r>
          </a:p>
        </p:txBody>
      </p:sp>
      <p:sp>
        <p:nvSpPr>
          <p:cNvPr id="3" name="Content Placeholder 2"/>
          <p:cNvSpPr>
            <a:spLocks noGrp="1"/>
          </p:cNvSpPr>
          <p:nvPr>
            <p:ph idx="1"/>
          </p:nvPr>
        </p:nvSpPr>
        <p:spPr/>
        <p:txBody>
          <a:bodyPr/>
          <a:lstStyle/>
          <a:p>
            <a:r>
              <a:rPr lang="en-US" dirty="0"/>
              <a:t>Actively engaged with the FDA Center for Veterinary Medicine in initiating the VFD process</a:t>
            </a:r>
          </a:p>
          <a:p>
            <a:r>
              <a:rPr lang="en-US" dirty="0"/>
              <a:t>Continuing to engage in training on the VFD process as well as all aspects of the approved labels for in-feed use of medically important antibiotics</a:t>
            </a:r>
          </a:p>
          <a:p>
            <a:r>
              <a:rPr lang="en-US" dirty="0"/>
              <a:t>Committed to working with their clients </a:t>
            </a:r>
          </a:p>
        </p:txBody>
      </p:sp>
    </p:spTree>
    <p:extLst>
      <p:ext uri="{BB962C8B-B14F-4D97-AF65-F5344CB8AC3E}">
        <p14:creationId xmlns:p14="http://schemas.microsoft.com/office/powerpoint/2010/main" val="70819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animal health isle at the farm supply store….</a:t>
            </a:r>
          </a:p>
        </p:txBody>
      </p:sp>
      <p:sp>
        <p:nvSpPr>
          <p:cNvPr id="3" name="Content Placeholder 2"/>
          <p:cNvSpPr>
            <a:spLocks noGrp="1"/>
          </p:cNvSpPr>
          <p:nvPr>
            <p:ph idx="1"/>
          </p:nvPr>
        </p:nvSpPr>
        <p:spPr/>
        <p:txBody>
          <a:bodyPr/>
          <a:lstStyle/>
          <a:p>
            <a:r>
              <a:rPr lang="en-US" dirty="0">
                <a:solidFill>
                  <a:srgbClr val="FFFF00"/>
                </a:solidFill>
              </a:rPr>
              <a:t>What will these products require?</a:t>
            </a:r>
          </a:p>
          <a:p>
            <a:r>
              <a:rPr lang="en-US" dirty="0"/>
              <a:t>Procaine penicillin G injectable</a:t>
            </a:r>
          </a:p>
          <a:p>
            <a:r>
              <a:rPr lang="en-US" dirty="0"/>
              <a:t>Aureomycin 4g medicated crumbles</a:t>
            </a:r>
          </a:p>
          <a:p>
            <a:r>
              <a:rPr lang="en-US" dirty="0"/>
              <a:t>Aureomycin 50 g/</a:t>
            </a:r>
            <a:r>
              <a:rPr lang="en-US" dirty="0" err="1"/>
              <a:t>lb</a:t>
            </a:r>
            <a:r>
              <a:rPr lang="en-US" dirty="0"/>
              <a:t> granular</a:t>
            </a:r>
          </a:p>
          <a:p>
            <a:r>
              <a:rPr lang="en-US" dirty="0"/>
              <a:t>Long-acting oxytetracycline</a:t>
            </a:r>
          </a:p>
          <a:p>
            <a:r>
              <a:rPr lang="en-US" dirty="0"/>
              <a:t>Water soluble oxytetracycline</a:t>
            </a:r>
          </a:p>
          <a:p>
            <a:r>
              <a:rPr lang="en-US" dirty="0"/>
              <a:t>Combination viral vaccine</a:t>
            </a:r>
          </a:p>
          <a:p>
            <a:endParaRPr lang="en-US" dirty="0"/>
          </a:p>
          <a:p>
            <a:endParaRPr lang="en-US" dirty="0"/>
          </a:p>
          <a:p>
            <a:endParaRPr lang="en-US" dirty="0"/>
          </a:p>
        </p:txBody>
      </p:sp>
    </p:spTree>
    <p:extLst>
      <p:ext uri="{BB962C8B-B14F-4D97-AF65-F5344CB8AC3E}">
        <p14:creationId xmlns:p14="http://schemas.microsoft.com/office/powerpoint/2010/main" val="40443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 medicated articles</a:t>
            </a:r>
          </a:p>
        </p:txBody>
      </p:sp>
      <p:sp>
        <p:nvSpPr>
          <p:cNvPr id="3" name="Content Placeholder 2"/>
          <p:cNvSpPr>
            <a:spLocks noGrp="1"/>
          </p:cNvSpPr>
          <p:nvPr>
            <p:ph idx="1"/>
          </p:nvPr>
        </p:nvSpPr>
        <p:spPr/>
        <p:txBody>
          <a:bodyPr>
            <a:normAutofit lnSpcReduction="10000"/>
          </a:bodyPr>
          <a:lstStyle/>
          <a:p>
            <a:r>
              <a:rPr lang="en-US" dirty="0"/>
              <a:t>May be legally obtained without a VFD</a:t>
            </a:r>
          </a:p>
          <a:p>
            <a:r>
              <a:rPr lang="en-US" dirty="0"/>
              <a:t>If category II, the feed mill must have a license to produce a type B or C feed from the type A medicated article</a:t>
            </a:r>
          </a:p>
          <a:p>
            <a:r>
              <a:rPr lang="en-US" dirty="0"/>
              <a:t>Some distributors are considering requiring purchasers of Type A medicated articles to sign a document indicating that…</a:t>
            </a:r>
          </a:p>
          <a:p>
            <a:pPr lvl="1"/>
            <a:r>
              <a:rPr lang="en-US" dirty="0"/>
              <a:t>They understand they must have a VFD to feed this product to animals, and…</a:t>
            </a:r>
          </a:p>
          <a:p>
            <a:pPr lvl="1"/>
            <a:r>
              <a:rPr lang="en-US" dirty="0"/>
              <a:t>They will have a valid VFD before feeding this drug to animals.</a:t>
            </a:r>
          </a:p>
        </p:txBody>
      </p:sp>
    </p:spTree>
    <p:extLst>
      <p:ext uri="{BB962C8B-B14F-4D97-AF65-F5344CB8AC3E}">
        <p14:creationId xmlns:p14="http://schemas.microsoft.com/office/powerpoint/2010/main" val="2250534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producer is going to pulse dose</a:t>
            </a:r>
          </a:p>
        </p:txBody>
      </p:sp>
      <p:sp>
        <p:nvSpPr>
          <p:cNvPr id="3" name="Content Placeholder 2"/>
          <p:cNvSpPr>
            <a:spLocks noGrp="1"/>
          </p:cNvSpPr>
          <p:nvPr>
            <p:ph idx="1"/>
          </p:nvPr>
        </p:nvSpPr>
        <p:spPr/>
        <p:txBody>
          <a:bodyPr/>
          <a:lstStyle/>
          <a:p>
            <a:r>
              <a:rPr lang="en-US" dirty="0"/>
              <a:t>Basic rules</a:t>
            </a:r>
          </a:p>
          <a:p>
            <a:pPr lvl="1"/>
            <a:r>
              <a:rPr lang="en-US" dirty="0"/>
              <a:t>An animal only appears on a VFD once</a:t>
            </a:r>
          </a:p>
          <a:p>
            <a:pPr lvl="1"/>
            <a:r>
              <a:rPr lang="en-US" dirty="0"/>
              <a:t>The fact that multiple administrations to an animal may occur within the allowed number of animals on a VFD </a:t>
            </a:r>
            <a:r>
              <a:rPr lang="en-US" u="sng" dirty="0"/>
              <a:t>DOES NOT </a:t>
            </a:r>
            <a:r>
              <a:rPr lang="en-US" dirty="0"/>
              <a:t>allow for multiple administrations under the same VFD.</a:t>
            </a:r>
          </a:p>
          <a:p>
            <a:pPr lvl="1"/>
            <a:r>
              <a:rPr lang="en-US" dirty="0"/>
              <a:t>If a repeat administration of a VFD drug is indicated, then a new VFD must be provided.  </a:t>
            </a:r>
          </a:p>
        </p:txBody>
      </p:sp>
    </p:spTree>
    <p:extLst>
      <p:ext uri="{BB962C8B-B14F-4D97-AF65-F5344CB8AC3E}">
        <p14:creationId xmlns:p14="http://schemas.microsoft.com/office/powerpoint/2010/main" val="24587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 for determining the amount of feed?</a:t>
            </a:r>
          </a:p>
        </p:txBody>
      </p:sp>
      <p:sp>
        <p:nvSpPr>
          <p:cNvPr id="3" name="Content Placeholder 2"/>
          <p:cNvSpPr>
            <a:spLocks noGrp="1"/>
          </p:cNvSpPr>
          <p:nvPr>
            <p:ph idx="1"/>
          </p:nvPr>
        </p:nvSpPr>
        <p:spPr/>
        <p:txBody>
          <a:bodyPr/>
          <a:lstStyle/>
          <a:p>
            <a:r>
              <a:rPr lang="en-US" dirty="0"/>
              <a:t>The FDA expects the producer and distributor to work together to determine the amount of feed required to feed the specified grams/ton to the approximate number of animals specified on the VFD</a:t>
            </a:r>
          </a:p>
          <a:p>
            <a:r>
              <a:rPr lang="en-US" dirty="0"/>
              <a:t>In the case of VFD drugs where the dose is specified in mg/</a:t>
            </a:r>
            <a:r>
              <a:rPr lang="en-US" dirty="0" err="1"/>
              <a:t>lb</a:t>
            </a:r>
            <a:r>
              <a:rPr lang="en-US" dirty="0"/>
              <a:t> bodyweight per day, the veterinarian must first determine the g/ton target based on the body weight and anticipated feed consumption.</a:t>
            </a:r>
          </a:p>
        </p:txBody>
      </p:sp>
    </p:spTree>
    <p:extLst>
      <p:ext uri="{BB962C8B-B14F-4D97-AF65-F5344CB8AC3E}">
        <p14:creationId xmlns:p14="http://schemas.microsoft.com/office/powerpoint/2010/main" val="317943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 for keeping track of the amount of feed sold?</a:t>
            </a:r>
          </a:p>
        </p:txBody>
      </p:sp>
      <p:sp>
        <p:nvSpPr>
          <p:cNvPr id="3" name="Content Placeholder 2"/>
          <p:cNvSpPr>
            <a:spLocks noGrp="1"/>
          </p:cNvSpPr>
          <p:nvPr>
            <p:ph idx="1"/>
          </p:nvPr>
        </p:nvSpPr>
        <p:spPr/>
        <p:txBody>
          <a:bodyPr/>
          <a:lstStyle/>
          <a:p>
            <a:r>
              <a:rPr lang="en-US" dirty="0"/>
              <a:t>The distributor is responsible for keeping track of the amount distributed and that this amount does not exceed the amount authorized by the VFD.</a:t>
            </a:r>
          </a:p>
        </p:txBody>
      </p:sp>
    </p:spTree>
    <p:extLst>
      <p:ext uri="{BB962C8B-B14F-4D97-AF65-F5344CB8AC3E}">
        <p14:creationId xmlns:p14="http://schemas.microsoft.com/office/powerpoint/2010/main" val="189191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a distributor with multiple sites?</a:t>
            </a:r>
          </a:p>
        </p:txBody>
      </p:sp>
      <p:sp>
        <p:nvSpPr>
          <p:cNvPr id="3" name="Content Placeholder 2"/>
          <p:cNvSpPr>
            <a:spLocks noGrp="1"/>
          </p:cNvSpPr>
          <p:nvPr>
            <p:ph idx="1"/>
          </p:nvPr>
        </p:nvSpPr>
        <p:spPr/>
        <p:txBody>
          <a:bodyPr/>
          <a:lstStyle/>
          <a:p>
            <a:r>
              <a:rPr lang="en-US" dirty="0"/>
              <a:t>One VFD may be written for the distributor as a whole, but the distributor is responsible for maintaining feed delivery records to assure that the amount authorized by the VFD is not exceeded.</a:t>
            </a:r>
          </a:p>
        </p:txBody>
      </p:sp>
    </p:spTree>
    <p:extLst>
      <p:ext uri="{BB962C8B-B14F-4D97-AF65-F5344CB8AC3E}">
        <p14:creationId xmlns:p14="http://schemas.microsoft.com/office/powerpoint/2010/main" val="3953913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75" y="85239"/>
            <a:ext cx="8555064" cy="6844051"/>
          </a:xfrm>
          <a:prstGeom prst="rect">
            <a:avLst/>
          </a:prstGeom>
          <a:ln w="57150">
            <a:solidFill>
              <a:schemeClr val="tx1"/>
            </a:solidFill>
          </a:ln>
        </p:spPr>
      </p:pic>
    </p:spTree>
    <p:extLst>
      <p:ext uri="{BB962C8B-B14F-4D97-AF65-F5344CB8AC3E}">
        <p14:creationId xmlns:p14="http://schemas.microsoft.com/office/powerpoint/2010/main" val="6165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VFD drug?</a:t>
            </a:r>
          </a:p>
        </p:txBody>
      </p:sp>
      <p:sp>
        <p:nvSpPr>
          <p:cNvPr id="3" name="Content Placeholder 2"/>
          <p:cNvSpPr>
            <a:spLocks noGrp="1"/>
          </p:cNvSpPr>
          <p:nvPr>
            <p:ph idx="1"/>
          </p:nvPr>
        </p:nvSpPr>
        <p:spPr/>
        <p:txBody>
          <a:bodyPr/>
          <a:lstStyle/>
          <a:p>
            <a:r>
              <a:rPr lang="en-US" dirty="0"/>
              <a:t>A "VFD drug” is a drug intended for use in or on animal feed that is limited to use under the professional supervision of a licensed veterinarian.</a:t>
            </a:r>
          </a:p>
        </p:txBody>
      </p:sp>
    </p:spTree>
    <p:extLst>
      <p:ext uri="{BB962C8B-B14F-4D97-AF65-F5344CB8AC3E}">
        <p14:creationId xmlns:p14="http://schemas.microsoft.com/office/powerpoint/2010/main" val="1235581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solidFill>
                  <a:schemeClr val="accent6"/>
                </a:solidFill>
              </a:rPr>
              <a:t>The VFDs are coming – </a:t>
            </a:r>
            <a:br>
              <a:rPr lang="en-US" dirty="0" smtClean="0">
                <a:solidFill>
                  <a:schemeClr val="accent6"/>
                </a:solidFill>
              </a:rPr>
            </a:br>
            <a:r>
              <a:rPr lang="en-US" sz="3600" dirty="0" smtClean="0">
                <a:solidFill>
                  <a:schemeClr val="accent6"/>
                </a:solidFill>
              </a:rPr>
              <a:t>What dairy producers needs to know</a:t>
            </a:r>
            <a:endParaRPr lang="en-US" sz="3600" dirty="0">
              <a:solidFill>
                <a:schemeClr val="accent6"/>
              </a:solidFill>
            </a:endParaRPr>
          </a:p>
        </p:txBody>
      </p:sp>
      <p:sp>
        <p:nvSpPr>
          <p:cNvPr id="3" name="Subtitle 2"/>
          <p:cNvSpPr>
            <a:spLocks noGrp="1"/>
          </p:cNvSpPr>
          <p:nvPr>
            <p:ph type="subTitle" idx="1"/>
          </p:nvPr>
        </p:nvSpPr>
        <p:spPr>
          <a:xfrm>
            <a:off x="1524000" y="3733800"/>
            <a:ext cx="6400800" cy="1752600"/>
          </a:xfrm>
        </p:spPr>
        <p:txBody>
          <a:bodyPr/>
          <a:lstStyle/>
          <a:p>
            <a:r>
              <a:rPr lang="en-US" dirty="0" smtClean="0"/>
              <a:t>Silvia Onetti</a:t>
            </a:r>
          </a:p>
          <a:p>
            <a:r>
              <a:rPr lang="en-US" dirty="0" smtClean="0"/>
              <a:t>Vita </a:t>
            </a:r>
            <a:r>
              <a:rPr lang="en-US" dirty="0"/>
              <a:t>Plus Corporation</a:t>
            </a:r>
          </a:p>
        </p:txBody>
      </p:sp>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spTree>
    <p:extLst>
      <p:ext uri="{BB962C8B-B14F-4D97-AF65-F5344CB8AC3E}">
        <p14:creationId xmlns:p14="http://schemas.microsoft.com/office/powerpoint/2010/main" val="2849517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sp>
        <p:nvSpPr>
          <p:cNvPr id="2" name="Title 1"/>
          <p:cNvSpPr>
            <a:spLocks noGrp="1"/>
          </p:cNvSpPr>
          <p:nvPr>
            <p:ph type="title"/>
          </p:nvPr>
        </p:nvSpPr>
        <p:spPr>
          <a:xfrm>
            <a:off x="457200" y="304800"/>
            <a:ext cx="8686800" cy="838200"/>
          </a:xfrm>
        </p:spPr>
        <p:txBody>
          <a:bodyPr/>
          <a:lstStyle/>
          <a:p>
            <a:pPr lvl="0"/>
            <a:r>
              <a:rPr lang="en-US" sz="4000" dirty="0" smtClean="0">
                <a:solidFill>
                  <a:srgbClr val="003087"/>
                </a:solidFill>
                <a:ea typeface="Arial"/>
                <a:cs typeface="Arial"/>
                <a:sym typeface="Arial"/>
              </a:rPr>
              <a:t>Key principles</a:t>
            </a:r>
            <a:r>
              <a:rPr lang="en-US" sz="4000" b="1" dirty="0" smtClean="0">
                <a:solidFill>
                  <a:srgbClr val="003087"/>
                </a:solidFill>
                <a:ea typeface="Arial"/>
                <a:cs typeface="Arial"/>
                <a:sym typeface="Arial"/>
              </a:rPr>
              <a:t/>
            </a:r>
            <a:br>
              <a:rPr lang="en-US" sz="4000" b="1" dirty="0" smtClean="0">
                <a:solidFill>
                  <a:srgbClr val="003087"/>
                </a:solidFill>
                <a:ea typeface="Arial"/>
                <a:cs typeface="Arial"/>
                <a:sym typeface="Arial"/>
              </a:rPr>
            </a:br>
            <a:endParaRPr lang="en-US" sz="4000" dirty="0"/>
          </a:p>
        </p:txBody>
      </p:sp>
      <p:sp>
        <p:nvSpPr>
          <p:cNvPr id="7" name="Rectangle 6"/>
          <p:cNvSpPr/>
          <p:nvPr/>
        </p:nvSpPr>
        <p:spPr>
          <a:xfrm>
            <a:off x="533400" y="1066800"/>
            <a:ext cx="8458200" cy="2985433"/>
          </a:xfrm>
          <a:prstGeom prst="rect">
            <a:avLst/>
          </a:prstGeom>
        </p:spPr>
        <p:txBody>
          <a:bodyPr wrap="square">
            <a:spAutoFit/>
          </a:bodyPr>
          <a:lstStyle/>
          <a:p>
            <a:pPr marL="342900" indent="-342900">
              <a:buClr>
                <a:srgbClr val="003087"/>
              </a:buClr>
              <a:buSzPct val="100000"/>
              <a:buFont typeface="Arial"/>
              <a:buChar char="•"/>
            </a:pPr>
            <a:r>
              <a:rPr lang="en-US" sz="2800" dirty="0" smtClean="0">
                <a:solidFill>
                  <a:srgbClr val="000000"/>
                </a:solidFill>
                <a:cs typeface="Arial" panose="020B0604020202020204" pitchFamily="34" charset="0"/>
              </a:rPr>
              <a:t>Limit </a:t>
            </a:r>
            <a:r>
              <a:rPr lang="en-US" sz="2800" dirty="0">
                <a:solidFill>
                  <a:srgbClr val="000000"/>
                </a:solidFill>
                <a:cs typeface="Arial" panose="020B0604020202020204" pitchFamily="34" charset="0"/>
              </a:rPr>
              <a:t>use of shared class antibiotics to those deemed necessary for therapeutic </a:t>
            </a:r>
            <a:r>
              <a:rPr lang="en-US" sz="2800" dirty="0" smtClean="0">
                <a:solidFill>
                  <a:srgbClr val="000000"/>
                </a:solidFill>
                <a:cs typeface="Arial" panose="020B0604020202020204" pitchFamily="34" charset="0"/>
              </a:rPr>
              <a:t>purposes  	</a:t>
            </a:r>
          </a:p>
          <a:p>
            <a:pPr marL="914400" lvl="1" indent="-457200">
              <a:buClr>
                <a:srgbClr val="003087"/>
              </a:buClr>
              <a:buSzPct val="100000"/>
              <a:buFont typeface="Wingdings" panose="05000000000000000000" pitchFamily="2" charset="2"/>
              <a:buChar char="ü"/>
            </a:pPr>
            <a:r>
              <a:rPr lang="en-US" sz="2400" dirty="0" smtClean="0">
                <a:solidFill>
                  <a:srgbClr val="000000"/>
                </a:solidFill>
                <a:cs typeface="Arial" panose="020B0604020202020204" pitchFamily="34" charset="0"/>
              </a:rPr>
              <a:t>No </a:t>
            </a:r>
            <a:r>
              <a:rPr lang="en-US" sz="2400" dirty="0">
                <a:solidFill>
                  <a:srgbClr val="000000"/>
                </a:solidFill>
                <a:cs typeface="Arial" panose="020B0604020202020204" pitchFamily="34" charset="0"/>
              </a:rPr>
              <a:t>longer growth promotion/feed efficiency claim</a:t>
            </a:r>
          </a:p>
          <a:p>
            <a:pPr marL="342900" indent="-342900">
              <a:buClr>
                <a:srgbClr val="003087"/>
              </a:buClr>
              <a:buSzPct val="100000"/>
              <a:buFont typeface="Arial"/>
              <a:buChar char="•"/>
            </a:pPr>
            <a:endParaRPr lang="en-US" sz="2800" dirty="0" smtClean="0">
              <a:solidFill>
                <a:srgbClr val="000000"/>
              </a:solidFill>
              <a:cs typeface="Arial" panose="020B0604020202020204" pitchFamily="34" charset="0"/>
            </a:endParaRPr>
          </a:p>
          <a:p>
            <a:pPr marL="342900" indent="-342900">
              <a:buClr>
                <a:srgbClr val="003087"/>
              </a:buClr>
              <a:buSzPct val="100000"/>
              <a:buFont typeface="Arial"/>
              <a:buChar char="•"/>
            </a:pPr>
            <a:r>
              <a:rPr lang="en-US" sz="2800" dirty="0" smtClean="0">
                <a:solidFill>
                  <a:srgbClr val="000000"/>
                </a:solidFill>
                <a:cs typeface="Arial" panose="020B0604020202020204" pitchFamily="34" charset="0"/>
              </a:rPr>
              <a:t>Promote involvement of veterinary and nutrition science to establish need </a:t>
            </a:r>
          </a:p>
          <a:p>
            <a:pPr marL="914400" lvl="1" indent="-457200">
              <a:buClr>
                <a:srgbClr val="003087"/>
              </a:buClr>
              <a:buSzPct val="100000"/>
              <a:buFont typeface="Wingdings" panose="05000000000000000000" pitchFamily="2" charset="2"/>
              <a:buChar char="ü"/>
            </a:pPr>
            <a:r>
              <a:rPr lang="en-US" sz="2400" dirty="0" smtClean="0">
                <a:solidFill>
                  <a:srgbClr val="000000"/>
                </a:solidFill>
                <a:cs typeface="Arial" panose="020B0604020202020204" pitchFamily="34" charset="0"/>
              </a:rPr>
              <a:t>Veterinary Client Patience Relationship</a:t>
            </a:r>
            <a:endParaRPr lang="en-US" sz="2400" dirty="0">
              <a:solidFill>
                <a:srgbClr val="000000"/>
              </a:solidFill>
              <a:cs typeface="Arial" panose="020B0604020202020204" pitchFamily="34" charset="0"/>
            </a:endParaRPr>
          </a:p>
        </p:txBody>
      </p:sp>
    </p:spTree>
    <p:extLst>
      <p:ext uri="{BB962C8B-B14F-4D97-AF65-F5344CB8AC3E}">
        <p14:creationId xmlns:p14="http://schemas.microsoft.com/office/powerpoint/2010/main" val="2701422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sp>
        <p:nvSpPr>
          <p:cNvPr id="3" name="Rectangle 2"/>
          <p:cNvSpPr/>
          <p:nvPr/>
        </p:nvSpPr>
        <p:spPr>
          <a:xfrm>
            <a:off x="3124200" y="838200"/>
            <a:ext cx="3124200" cy="400110"/>
          </a:xfrm>
          <a:prstGeom prst="rect">
            <a:avLst/>
          </a:prstGeom>
        </p:spPr>
        <p:txBody>
          <a:bodyPr wrap="square">
            <a:spAutoFit/>
          </a:bodyPr>
          <a:lstStyle/>
          <a:p>
            <a:pPr algn="ctr">
              <a:buSzPct val="25000"/>
            </a:pPr>
            <a:r>
              <a:rPr lang="en-US" sz="2000" b="1" dirty="0">
                <a:solidFill>
                  <a:srgbClr val="FF0000"/>
                </a:solidFill>
                <a:latin typeface="Calibri"/>
                <a:ea typeface="Calibri"/>
                <a:cs typeface="Calibri"/>
                <a:sym typeface="Calibri"/>
              </a:rPr>
              <a:t> </a:t>
            </a:r>
          </a:p>
        </p:txBody>
      </p:sp>
      <p:sp>
        <p:nvSpPr>
          <p:cNvPr id="6" name="Rectangle 5"/>
          <p:cNvSpPr/>
          <p:nvPr/>
        </p:nvSpPr>
        <p:spPr>
          <a:xfrm>
            <a:off x="2438400" y="2120733"/>
            <a:ext cx="5013220" cy="523220"/>
          </a:xfrm>
          <a:prstGeom prst="rect">
            <a:avLst/>
          </a:prstGeom>
        </p:spPr>
        <p:txBody>
          <a:bodyPr wrap="square">
            <a:spAutoFit/>
          </a:bodyPr>
          <a:lstStyle/>
          <a:p>
            <a:pPr>
              <a:buSzPct val="25000"/>
            </a:pPr>
            <a:r>
              <a:rPr lang="en-US" sz="2800" b="1" dirty="0">
                <a:solidFill>
                  <a:srgbClr val="FF0000"/>
                </a:solidFill>
                <a:latin typeface="Calibri"/>
                <a:ea typeface="Calibri"/>
                <a:cs typeface="Calibri"/>
                <a:sym typeface="Calibri"/>
              </a:rPr>
              <a:t>                   </a:t>
            </a:r>
          </a:p>
        </p:txBody>
      </p:sp>
      <p:sp>
        <p:nvSpPr>
          <p:cNvPr id="8" name="Rectangle 7"/>
          <p:cNvSpPr/>
          <p:nvPr/>
        </p:nvSpPr>
        <p:spPr>
          <a:xfrm>
            <a:off x="2953870" y="3642160"/>
            <a:ext cx="3362316" cy="523220"/>
          </a:xfrm>
          <a:prstGeom prst="rect">
            <a:avLst/>
          </a:prstGeom>
        </p:spPr>
        <p:txBody>
          <a:bodyPr wrap="square">
            <a:spAutoFit/>
          </a:bodyPr>
          <a:lstStyle/>
          <a:p>
            <a:pPr>
              <a:buSzPct val="25000"/>
            </a:pPr>
            <a:r>
              <a:rPr lang="en-US" sz="2800" b="1" dirty="0">
                <a:solidFill>
                  <a:srgbClr val="FF0000"/>
                </a:solidFill>
                <a:latin typeface="Calibri"/>
                <a:ea typeface="Calibri"/>
                <a:cs typeface="Calibri"/>
                <a:sym typeface="Calibri"/>
              </a:rPr>
              <a:t>     </a:t>
            </a:r>
            <a:endParaRPr lang="en-US" sz="2000" b="1" dirty="0">
              <a:solidFill>
                <a:srgbClr val="FF0000"/>
              </a:solidFill>
              <a:latin typeface="Calibri"/>
              <a:ea typeface="Calibri"/>
              <a:cs typeface="Calibri"/>
              <a:sym typeface="Calibri"/>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60840"/>
            <a:ext cx="8541397" cy="393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57200" y="304800"/>
            <a:ext cx="8686800" cy="838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solidFill>
                  <a:srgbClr val="003087"/>
                </a:solidFill>
                <a:ea typeface="Arial"/>
                <a:cs typeface="Arial"/>
                <a:sym typeface="Arial"/>
              </a:rPr>
              <a:t>The VFD process: </a:t>
            </a:r>
          </a:p>
          <a:p>
            <a:r>
              <a:rPr lang="en-US" sz="4000" kern="0" dirty="0" smtClean="0">
                <a:solidFill>
                  <a:srgbClr val="003087"/>
                </a:solidFill>
                <a:ea typeface="Arial"/>
                <a:cs typeface="Arial"/>
                <a:sym typeface="Arial"/>
              </a:rPr>
              <a:t>How does it work?</a:t>
            </a:r>
            <a:br>
              <a:rPr lang="en-US" sz="4000" kern="0" dirty="0" smtClean="0">
                <a:solidFill>
                  <a:srgbClr val="003087"/>
                </a:solidFill>
                <a:ea typeface="Arial"/>
                <a:cs typeface="Arial"/>
                <a:sym typeface="Arial"/>
              </a:rPr>
            </a:br>
            <a:endParaRPr lang="en-US" sz="4000" kern="0" dirty="0">
              <a:solidFill>
                <a:srgbClr val="000000"/>
              </a:solidFill>
            </a:endParaRPr>
          </a:p>
        </p:txBody>
      </p:sp>
    </p:spTree>
    <p:extLst>
      <p:ext uri="{BB962C8B-B14F-4D97-AF65-F5344CB8AC3E}">
        <p14:creationId xmlns:p14="http://schemas.microsoft.com/office/powerpoint/2010/main" val="3760962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336"/>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sp>
        <p:nvSpPr>
          <p:cNvPr id="5" name="Content Placeholder 4"/>
          <p:cNvSpPr>
            <a:spLocks noGrp="1"/>
          </p:cNvSpPr>
          <p:nvPr>
            <p:ph idx="1"/>
          </p:nvPr>
        </p:nvSpPr>
        <p:spPr>
          <a:xfrm>
            <a:off x="609600" y="1295400"/>
            <a:ext cx="8458200" cy="4953000"/>
          </a:xfrm>
        </p:spPr>
        <p:txBody>
          <a:bodyPr/>
          <a:lstStyle/>
          <a:p>
            <a:r>
              <a:rPr lang="en-US" sz="2400" dirty="0" smtClean="0">
                <a:latin typeface="Arial" panose="020B0604020202020204" pitchFamily="34" charset="0"/>
                <a:cs typeface="Arial" panose="020B0604020202020204" pitchFamily="34" charset="0"/>
              </a:rPr>
              <a:t>File one-time notice to FDA of the intent to distribute</a:t>
            </a:r>
          </a:p>
          <a:p>
            <a:r>
              <a:rPr lang="en-US" sz="2400" dirty="0" smtClean="0">
                <a:latin typeface="Arial" panose="020B0604020202020204" pitchFamily="34" charset="0"/>
                <a:cs typeface="Arial" panose="020B0604020202020204" pitchFamily="34" charset="0"/>
              </a:rPr>
              <a:t>Fill a VFD order </a:t>
            </a:r>
            <a:r>
              <a:rPr lang="en-US" sz="2400" b="1" u="sng" dirty="0" smtClean="0">
                <a:latin typeface="Arial" panose="020B0604020202020204" pitchFamily="34" charset="0"/>
                <a:cs typeface="Arial" panose="020B0604020202020204" pitchFamily="34" charset="0"/>
              </a:rPr>
              <a:t>ONLY</a:t>
            </a:r>
            <a:r>
              <a:rPr lang="en-US" sz="2400" dirty="0" smtClean="0">
                <a:latin typeface="Arial" panose="020B0604020202020204" pitchFamily="34" charset="0"/>
                <a:cs typeface="Arial" panose="020B0604020202020204" pitchFamily="34" charset="0"/>
              </a:rPr>
              <a:t> if VFD contains all required info</a:t>
            </a:r>
          </a:p>
          <a:p>
            <a:r>
              <a:rPr lang="en-US" sz="2400" dirty="0" smtClean="0">
                <a:latin typeface="Arial" panose="020B0604020202020204" pitchFamily="34" charset="0"/>
                <a:cs typeface="Arial" panose="020B0604020202020204" pitchFamily="34" charset="0"/>
              </a:rPr>
              <a:t>Ensure that feed containing VFD drug(s) </a:t>
            </a:r>
            <a:r>
              <a:rPr lang="en-US" sz="2400" b="1" u="sng" dirty="0" smtClean="0">
                <a:latin typeface="Arial" panose="020B0604020202020204" pitchFamily="34" charset="0"/>
                <a:cs typeface="Arial" panose="020B0604020202020204" pitchFamily="34" charset="0"/>
              </a:rPr>
              <a:t>complies</a:t>
            </a:r>
            <a:r>
              <a:rPr lang="en-US" sz="2400" dirty="0" smtClean="0">
                <a:latin typeface="Arial" panose="020B0604020202020204" pitchFamily="34" charset="0"/>
                <a:cs typeface="Arial" panose="020B0604020202020204" pitchFamily="34" charset="0"/>
              </a:rPr>
              <a:t> with the terms of the VFD and is manufactured and labeled in conformity with the approved conditions of use of the drug</a:t>
            </a:r>
          </a:p>
          <a:p>
            <a:r>
              <a:rPr lang="en-US" sz="2400" dirty="0" smtClean="0">
                <a:latin typeface="Arial" panose="020B0604020202020204" pitchFamily="34" charset="0"/>
                <a:cs typeface="Arial" panose="020B0604020202020204" pitchFamily="34" charset="0"/>
              </a:rPr>
              <a:t>Keep records:</a:t>
            </a:r>
          </a:p>
          <a:p>
            <a:pPr lvl="1"/>
            <a:r>
              <a:rPr lang="en-US" sz="2000" dirty="0" smtClean="0">
                <a:latin typeface="Arial" panose="020B0604020202020204" pitchFamily="34" charset="0"/>
                <a:cs typeface="Arial" panose="020B0604020202020204" pitchFamily="34" charset="0"/>
              </a:rPr>
              <a:t>Retain VFD orders for 2 </a:t>
            </a:r>
            <a:r>
              <a:rPr lang="en-US" sz="2000" dirty="0" err="1" smtClean="0">
                <a:latin typeface="Arial" panose="020B0604020202020204" pitchFamily="34" charset="0"/>
                <a:cs typeface="Arial" panose="020B0604020202020204" pitchFamily="34" charset="0"/>
              </a:rPr>
              <a:t>yr</a:t>
            </a:r>
            <a:r>
              <a:rPr lang="en-US" sz="2000" dirty="0">
                <a:latin typeface="Arial" panose="020B0604020202020204" pitchFamily="34" charset="0"/>
                <a:cs typeface="Arial" panose="020B0604020202020204" pitchFamily="34" charset="0"/>
              </a:rPr>
              <a:t> and make them available for inspection and copying by </a:t>
            </a:r>
            <a:r>
              <a:rPr lang="en-US" sz="2000" dirty="0" smtClean="0">
                <a:latin typeface="Arial" panose="020B0604020202020204" pitchFamily="34" charset="0"/>
                <a:cs typeface="Arial" panose="020B0604020202020204" pitchFamily="34" charset="0"/>
              </a:rPr>
              <a:t>FDA</a:t>
            </a:r>
          </a:p>
          <a:p>
            <a:pPr lvl="1"/>
            <a:r>
              <a:rPr lang="en-US" sz="2000" dirty="0" smtClean="0">
                <a:latin typeface="Arial" panose="020B0604020202020204" pitchFamily="34" charset="0"/>
                <a:cs typeface="Arial" panose="020B0604020202020204" pitchFamily="34" charset="0"/>
              </a:rPr>
              <a:t>Retain records of receipt and distribution of all medicated animal feed containing VFD drugs for 2 </a:t>
            </a:r>
            <a:r>
              <a:rPr lang="en-US" sz="2000" dirty="0" err="1" smtClean="0">
                <a:latin typeface="Arial" panose="020B0604020202020204" pitchFamily="34" charset="0"/>
                <a:cs typeface="Arial" panose="020B0604020202020204" pitchFamily="34" charset="0"/>
              </a:rPr>
              <a:t>yr</a:t>
            </a:r>
            <a:r>
              <a:rPr lang="en-US" sz="2000" dirty="0" smtClean="0">
                <a:latin typeface="Arial" panose="020B0604020202020204" pitchFamily="34" charset="0"/>
                <a:cs typeface="Arial" panose="020B0604020202020204" pitchFamily="34" charset="0"/>
              </a:rPr>
              <a:t> </a:t>
            </a:r>
          </a:p>
          <a:p>
            <a:pPr lvl="1"/>
            <a:r>
              <a:rPr lang="en-US" sz="2000" dirty="0" smtClean="0">
                <a:latin typeface="Arial" panose="020B0604020202020204" pitchFamily="34" charset="0"/>
                <a:cs typeface="Arial" panose="020B0604020202020204" pitchFamily="34" charset="0"/>
              </a:rPr>
              <a:t>Retain records of VFD manufacturing for 1 </a:t>
            </a:r>
            <a:r>
              <a:rPr lang="en-US" sz="2000" dirty="0" err="1" smtClean="0">
                <a:latin typeface="Arial" panose="020B0604020202020204" pitchFamily="34" charset="0"/>
                <a:cs typeface="Arial" panose="020B0604020202020204" pitchFamily="34" charset="0"/>
              </a:rPr>
              <a:t>yr</a:t>
            </a:r>
            <a:r>
              <a:rPr lang="en-US" sz="2000" dirty="0" smtClean="0">
                <a:latin typeface="Arial" panose="020B0604020202020204" pitchFamily="34" charset="0"/>
                <a:cs typeface="Arial" panose="020B0604020202020204" pitchFamily="34" charset="0"/>
              </a:rPr>
              <a:t> and make them available for inspection and copying by FDA</a:t>
            </a:r>
          </a:p>
        </p:txBody>
      </p:sp>
      <p:sp>
        <p:nvSpPr>
          <p:cNvPr id="7" name="Title 1"/>
          <p:cNvSpPr txBox="1">
            <a:spLocks/>
          </p:cNvSpPr>
          <p:nvPr/>
        </p:nvSpPr>
        <p:spPr bwMode="auto">
          <a:xfrm>
            <a:off x="461665" y="4572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a:solidFill>
                  <a:srgbClr val="003087"/>
                </a:solidFill>
                <a:ea typeface="Arial"/>
                <a:cs typeface="Arial"/>
                <a:sym typeface="Arial"/>
              </a:rPr>
              <a:t>R</a:t>
            </a:r>
            <a:r>
              <a:rPr lang="en-US" sz="4000" kern="0" dirty="0" smtClean="0">
                <a:solidFill>
                  <a:srgbClr val="003087"/>
                </a:solidFill>
                <a:ea typeface="Arial"/>
                <a:cs typeface="Arial"/>
                <a:sym typeface="Arial"/>
              </a:rPr>
              <a:t>esponsibilities of feed provider </a:t>
            </a:r>
            <a:r>
              <a:rPr lang="en-US" sz="3200" kern="0" dirty="0" smtClean="0">
                <a:solidFill>
                  <a:srgbClr val="003087"/>
                </a:solidFill>
                <a:ea typeface="Arial"/>
                <a:cs typeface="Arial"/>
                <a:sym typeface="Arial"/>
              </a:rPr>
              <a:t>(distributor)</a:t>
            </a:r>
          </a:p>
          <a:p>
            <a:endParaRPr lang="en-US" sz="4000" kern="0" dirty="0">
              <a:solidFill>
                <a:srgbClr val="000000"/>
              </a:solidFill>
            </a:endParaRPr>
          </a:p>
        </p:txBody>
      </p:sp>
    </p:spTree>
    <p:extLst>
      <p:ext uri="{BB962C8B-B14F-4D97-AF65-F5344CB8AC3E}">
        <p14:creationId xmlns:p14="http://schemas.microsoft.com/office/powerpoint/2010/main" val="17060739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sp>
        <p:nvSpPr>
          <p:cNvPr id="3" name="Rectangle 2"/>
          <p:cNvSpPr/>
          <p:nvPr/>
        </p:nvSpPr>
        <p:spPr>
          <a:xfrm>
            <a:off x="838200" y="1243548"/>
            <a:ext cx="7772400" cy="3108543"/>
          </a:xfrm>
          <a:prstGeom prst="rect">
            <a:avLst/>
          </a:prstGeom>
        </p:spPr>
        <p:txBody>
          <a:bodyPr wrap="square">
            <a:spAutoFit/>
          </a:bodyPr>
          <a:lstStyle/>
          <a:p>
            <a:pPr>
              <a:buClr>
                <a:srgbClr val="003087"/>
              </a:buClr>
              <a:buSzPct val="100000"/>
            </a:pPr>
            <a:r>
              <a:rPr lang="en-US" sz="2800" dirty="0" smtClean="0">
                <a:solidFill>
                  <a:srgbClr val="000000"/>
                </a:solidFill>
                <a:cs typeface="Arial" panose="020B0604020202020204" pitchFamily="34" charset="0"/>
              </a:rPr>
              <a:t>A written statement </a:t>
            </a:r>
            <a:r>
              <a:rPr lang="en-US" sz="2800" b="1" dirty="0" smtClean="0">
                <a:solidFill>
                  <a:srgbClr val="000000"/>
                </a:solidFill>
                <a:cs typeface="Arial" panose="020B0604020202020204" pitchFamily="34" charset="0"/>
              </a:rPr>
              <a:t>(</a:t>
            </a:r>
            <a:r>
              <a:rPr lang="en-US" sz="2800" b="1" u="sng" dirty="0" smtClean="0">
                <a:solidFill>
                  <a:srgbClr val="000000"/>
                </a:solidFill>
                <a:cs typeface="Arial" panose="020B0604020202020204" pitchFamily="34" charset="0"/>
              </a:rPr>
              <a:t>non-verbal</a:t>
            </a:r>
            <a:r>
              <a:rPr lang="en-US" sz="2800" dirty="0" smtClean="0">
                <a:solidFill>
                  <a:srgbClr val="000000"/>
                </a:solidFill>
                <a:cs typeface="Arial" panose="020B0604020202020204" pitchFamily="34" charset="0"/>
              </a:rPr>
              <a:t>) issued by a licensed veterinarian that authorizes the client (owner or caretaker of animals) to obtain and use a </a:t>
            </a:r>
            <a:r>
              <a:rPr lang="en-US" sz="2800" dirty="0">
                <a:solidFill>
                  <a:srgbClr val="000000"/>
                </a:solidFill>
                <a:cs typeface="Arial" panose="020B0604020202020204" pitchFamily="34" charset="0"/>
              </a:rPr>
              <a:t>VFD drug </a:t>
            </a:r>
            <a:r>
              <a:rPr lang="en-US" sz="2800" dirty="0" smtClean="0">
                <a:solidFill>
                  <a:srgbClr val="000000"/>
                </a:solidFill>
                <a:cs typeface="Arial" panose="020B0604020202020204" pitchFamily="34" charset="0"/>
              </a:rPr>
              <a:t>(or combination VFD drug) in </a:t>
            </a:r>
            <a:r>
              <a:rPr lang="en-US" sz="2800" dirty="0">
                <a:solidFill>
                  <a:srgbClr val="000000"/>
                </a:solidFill>
                <a:cs typeface="Arial" panose="020B0604020202020204" pitchFamily="34" charset="0"/>
              </a:rPr>
              <a:t>or on </a:t>
            </a:r>
            <a:r>
              <a:rPr lang="en-US" sz="2800" dirty="0" smtClean="0">
                <a:solidFill>
                  <a:srgbClr val="000000"/>
                </a:solidFill>
                <a:cs typeface="Arial" panose="020B0604020202020204" pitchFamily="34" charset="0"/>
              </a:rPr>
              <a:t>feed in accordance with </a:t>
            </a:r>
            <a:r>
              <a:rPr lang="en-US" sz="2800" dirty="0">
                <a:solidFill>
                  <a:srgbClr val="000000"/>
                </a:solidFill>
                <a:cs typeface="Arial" panose="020B0604020202020204" pitchFamily="34" charset="0"/>
              </a:rPr>
              <a:t>the conditions </a:t>
            </a:r>
            <a:r>
              <a:rPr lang="en-US" sz="2800" dirty="0" smtClean="0">
                <a:solidFill>
                  <a:srgbClr val="000000"/>
                </a:solidFill>
                <a:cs typeface="Arial" panose="020B0604020202020204" pitchFamily="34" charset="0"/>
              </a:rPr>
              <a:t>of use approved by the FDA. </a:t>
            </a:r>
            <a:endParaRPr lang="en-US" sz="2800" dirty="0">
              <a:solidFill>
                <a:srgbClr val="000000"/>
              </a:solidFill>
              <a:cs typeface="Arial" panose="020B0604020202020204" pitchFamily="34" charset="0"/>
            </a:endParaRPr>
          </a:p>
          <a:p>
            <a:pPr>
              <a:buClr>
                <a:srgbClr val="003087"/>
              </a:buClr>
              <a:buSzPct val="100000"/>
            </a:pPr>
            <a:endParaRPr lang="en-US" sz="2800" dirty="0">
              <a:solidFill>
                <a:srgbClr val="000000"/>
              </a:solidFill>
              <a:cs typeface="Arial" panose="020B0604020202020204" pitchFamily="34" charset="0"/>
            </a:endParaRPr>
          </a:p>
        </p:txBody>
      </p:sp>
      <p:sp>
        <p:nvSpPr>
          <p:cNvPr id="6" name="Title 1"/>
          <p:cNvSpPr txBox="1">
            <a:spLocks/>
          </p:cNvSpPr>
          <p:nvPr/>
        </p:nvSpPr>
        <p:spPr bwMode="auto">
          <a:xfrm>
            <a:off x="457200" y="3048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solidFill>
                  <a:srgbClr val="003087"/>
                </a:solidFill>
                <a:ea typeface="Arial"/>
                <a:cs typeface="Arial"/>
                <a:sym typeface="Arial"/>
              </a:rPr>
              <a:t>What is a VFD?</a:t>
            </a:r>
            <a:br>
              <a:rPr lang="en-US" sz="4000" kern="0" dirty="0" smtClean="0">
                <a:solidFill>
                  <a:srgbClr val="003087"/>
                </a:solidFill>
                <a:ea typeface="Arial"/>
                <a:cs typeface="Arial"/>
                <a:sym typeface="Arial"/>
              </a:rPr>
            </a:br>
            <a:endParaRPr lang="en-US" sz="4000" kern="0" dirty="0">
              <a:solidFill>
                <a:srgbClr val="000000"/>
              </a:solidFill>
            </a:endParaRPr>
          </a:p>
        </p:txBody>
      </p:sp>
    </p:spTree>
    <p:extLst>
      <p:ext uri="{BB962C8B-B14F-4D97-AF65-F5344CB8AC3E}">
        <p14:creationId xmlns:p14="http://schemas.microsoft.com/office/powerpoint/2010/main" val="24344351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76200"/>
            <a:ext cx="4610424" cy="612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28600" y="1828800"/>
            <a:ext cx="4071910" cy="1938992"/>
          </a:xfrm>
          <a:prstGeom prst="rect">
            <a:avLst/>
          </a:prstGeom>
        </p:spPr>
        <p:txBody>
          <a:bodyPr wrap="square">
            <a:spAutoFit/>
          </a:bodyPr>
          <a:lstStyle/>
          <a:p>
            <a:pPr algn="ctr"/>
            <a:r>
              <a:rPr lang="en-US" sz="4000" dirty="0" smtClean="0">
                <a:solidFill>
                  <a:srgbClr val="00209F"/>
                </a:solidFill>
                <a:latin typeface="Myriad Pro"/>
              </a:rPr>
              <a:t>What does </a:t>
            </a:r>
            <a:r>
              <a:rPr lang="en-US" sz="4000" dirty="0">
                <a:solidFill>
                  <a:srgbClr val="00209F"/>
                </a:solidFill>
                <a:latin typeface="Myriad Pro"/>
              </a:rPr>
              <a:t>a </a:t>
            </a:r>
          </a:p>
          <a:p>
            <a:pPr algn="ctr"/>
            <a:r>
              <a:rPr lang="en-US" sz="4000" dirty="0">
                <a:solidFill>
                  <a:srgbClr val="00209F"/>
                </a:solidFill>
                <a:latin typeface="Myriad Pro"/>
              </a:rPr>
              <a:t>VFD </a:t>
            </a:r>
          </a:p>
          <a:p>
            <a:pPr algn="ctr"/>
            <a:r>
              <a:rPr lang="en-US" sz="4000" dirty="0">
                <a:solidFill>
                  <a:srgbClr val="00209F"/>
                </a:solidFill>
                <a:latin typeface="Myriad Pro"/>
              </a:rPr>
              <a:t>l</a:t>
            </a:r>
            <a:r>
              <a:rPr lang="en-US" sz="4000" dirty="0" smtClean="0">
                <a:solidFill>
                  <a:srgbClr val="00209F"/>
                </a:solidFill>
                <a:latin typeface="Myriad Pro"/>
              </a:rPr>
              <a:t>ook </a:t>
            </a:r>
            <a:r>
              <a:rPr lang="en-US" sz="4000" dirty="0">
                <a:solidFill>
                  <a:srgbClr val="00209F"/>
                </a:solidFill>
                <a:latin typeface="Myriad Pro"/>
              </a:rPr>
              <a:t>l</a:t>
            </a:r>
            <a:r>
              <a:rPr lang="en-US" sz="4000" dirty="0" smtClean="0">
                <a:solidFill>
                  <a:srgbClr val="00209F"/>
                </a:solidFill>
                <a:latin typeface="Myriad Pro"/>
              </a:rPr>
              <a:t>ike</a:t>
            </a:r>
            <a:r>
              <a:rPr lang="en-US" sz="4000" dirty="0">
                <a:solidFill>
                  <a:srgbClr val="00209F"/>
                </a:solidFill>
                <a:latin typeface="Myriad Pro"/>
              </a:rPr>
              <a:t>?</a:t>
            </a:r>
          </a:p>
        </p:txBody>
      </p:sp>
    </p:spTree>
    <p:extLst>
      <p:ext uri="{BB962C8B-B14F-4D97-AF65-F5344CB8AC3E}">
        <p14:creationId xmlns:p14="http://schemas.microsoft.com/office/powerpoint/2010/main" val="4010302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pic>
        <p:nvPicPr>
          <p:cNvPr id="5" name="Picture 4"/>
          <p:cNvPicPr>
            <a:picLocks noChangeAspect="1"/>
          </p:cNvPicPr>
          <p:nvPr/>
        </p:nvPicPr>
        <p:blipFill>
          <a:blip r:embed="rId2"/>
          <a:stretch>
            <a:fillRect/>
          </a:stretch>
        </p:blipFill>
        <p:spPr>
          <a:xfrm>
            <a:off x="609600" y="580510"/>
            <a:ext cx="8534400" cy="1667390"/>
          </a:xfrm>
          <a:prstGeom prst="rect">
            <a:avLst/>
          </a:prstGeom>
        </p:spPr>
      </p:pic>
      <p:pic>
        <p:nvPicPr>
          <p:cNvPr id="7" name="Picture 6"/>
          <p:cNvPicPr>
            <a:picLocks noChangeAspect="1"/>
          </p:cNvPicPr>
          <p:nvPr/>
        </p:nvPicPr>
        <p:blipFill rotWithShape="1">
          <a:blip r:embed="rId3"/>
          <a:srcRect r="3774"/>
          <a:stretch/>
        </p:blipFill>
        <p:spPr>
          <a:xfrm>
            <a:off x="609600" y="4800600"/>
            <a:ext cx="8370269" cy="1066799"/>
          </a:xfrm>
          <a:prstGeom prst="rect">
            <a:avLst/>
          </a:prstGeom>
        </p:spPr>
      </p:pic>
      <p:pic>
        <p:nvPicPr>
          <p:cNvPr id="8" name="Picture 7"/>
          <p:cNvPicPr>
            <a:picLocks noChangeAspect="1"/>
          </p:cNvPicPr>
          <p:nvPr/>
        </p:nvPicPr>
        <p:blipFill>
          <a:blip r:embed="rId4"/>
          <a:stretch>
            <a:fillRect/>
          </a:stretch>
        </p:blipFill>
        <p:spPr>
          <a:xfrm>
            <a:off x="647359" y="2400099"/>
            <a:ext cx="8106611" cy="2400501"/>
          </a:xfrm>
          <a:prstGeom prst="rect">
            <a:avLst/>
          </a:prstGeom>
        </p:spPr>
      </p:pic>
    </p:spTree>
    <p:extLst>
      <p:ext uri="{BB962C8B-B14F-4D97-AF65-F5344CB8AC3E}">
        <p14:creationId xmlns:p14="http://schemas.microsoft.com/office/powerpoint/2010/main" val="2333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336"/>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sp>
        <p:nvSpPr>
          <p:cNvPr id="5" name="Content Placeholder 4"/>
          <p:cNvSpPr>
            <a:spLocks noGrp="1"/>
          </p:cNvSpPr>
          <p:nvPr>
            <p:ph idx="1"/>
          </p:nvPr>
        </p:nvSpPr>
        <p:spPr>
          <a:xfrm>
            <a:off x="609600" y="990600"/>
            <a:ext cx="8229600" cy="4953000"/>
          </a:xfrm>
        </p:spPr>
        <p:txBody>
          <a:bodyPr/>
          <a:lstStyle/>
          <a:p>
            <a:r>
              <a:rPr lang="en-US" sz="2800" dirty="0">
                <a:latin typeface="Arial" panose="020B0604020202020204" pitchFamily="34" charset="0"/>
                <a:cs typeface="Arial" panose="020B0604020202020204" pitchFamily="34" charset="0"/>
              </a:rPr>
              <a:t>The expiration date defines the period of time for which the authorization to feed the VFD feed is </a:t>
            </a:r>
            <a:r>
              <a:rPr lang="en-US" sz="2800" dirty="0" smtClean="0">
                <a:latin typeface="Arial" panose="020B0604020202020204" pitchFamily="34" charset="0"/>
                <a:cs typeface="Arial" panose="020B0604020202020204" pitchFamily="34" charset="0"/>
              </a:rPr>
              <a:t>lawful </a:t>
            </a:r>
          </a:p>
          <a:p>
            <a:pPr lvl="1">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VFD feed cannot be fed (even if in inventory</a:t>
            </a:r>
            <a:r>
              <a:rPr lang="en-US" sz="2000" dirty="0">
                <a:latin typeface="Arial" panose="020B0604020202020204" pitchFamily="34" charset="0"/>
                <a:cs typeface="Arial" panose="020B0604020202020204" pitchFamily="34" charset="0"/>
              </a:rPr>
              <a:t>) after the expiration date without having a new VFD issued</a:t>
            </a:r>
            <a:r>
              <a:rPr lang="en-US" sz="2000" dirty="0" smtClean="0">
                <a:latin typeface="Arial" panose="020B0604020202020204" pitchFamily="34" charset="0"/>
                <a:cs typeface="Arial" panose="020B0604020202020204" pitchFamily="34" charset="0"/>
              </a:rPr>
              <a:t>.</a:t>
            </a:r>
          </a:p>
          <a:p>
            <a:pPr lvl="1">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Example: CTC cannot exceed 6 </a:t>
            </a:r>
            <a:r>
              <a:rPr lang="en-US" sz="2000" dirty="0" err="1" smtClean="0">
                <a:latin typeface="Arial" panose="020B0604020202020204" pitchFamily="34" charset="0"/>
                <a:cs typeface="Arial" panose="020B0604020202020204" pitchFamily="34" charset="0"/>
              </a:rPr>
              <a:t>mo</a:t>
            </a:r>
            <a:r>
              <a:rPr lang="en-US" sz="2000" dirty="0" smtClean="0">
                <a:latin typeface="Arial" panose="020B0604020202020204" pitchFamily="34" charset="0"/>
                <a:cs typeface="Arial" panose="020B0604020202020204" pitchFamily="34" charset="0"/>
              </a:rPr>
              <a:t> after issuance</a:t>
            </a:r>
            <a:endParaRPr lang="en-US" sz="2000" dirty="0">
              <a:latin typeface="Arial" panose="020B0604020202020204" pitchFamily="34" charset="0"/>
              <a:cs typeface="Arial" panose="020B0604020202020204" pitchFamily="34" charset="0"/>
            </a:endParaRPr>
          </a:p>
          <a:p>
            <a:pPr marL="0" indent="0">
              <a:buNone/>
            </a:pPr>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duration determines the length of time the VFD feed is allowed to be fed to animals as specified on the product </a:t>
            </a:r>
            <a:r>
              <a:rPr lang="en-US" sz="2800" dirty="0" smtClean="0">
                <a:latin typeface="Arial" panose="020B0604020202020204" pitchFamily="34" charset="0"/>
                <a:cs typeface="Arial" panose="020B0604020202020204" pitchFamily="34" charset="0"/>
              </a:rPr>
              <a:t>label</a:t>
            </a:r>
          </a:p>
          <a:p>
            <a:pPr lvl="1">
              <a:buFont typeface="Wingdings" panose="05000000000000000000" pitchFamily="2" charset="2"/>
              <a:buChar char="ü"/>
            </a:pPr>
            <a:r>
              <a:rPr lang="en-US" sz="2000" dirty="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xample: CTC at 10 mg/</a:t>
            </a:r>
            <a:r>
              <a:rPr lang="en-US" sz="2000" dirty="0" err="1" smtClean="0">
                <a:latin typeface="Arial" panose="020B0604020202020204" pitchFamily="34" charset="0"/>
                <a:cs typeface="Arial" panose="020B0604020202020204" pitchFamily="34" charset="0"/>
              </a:rPr>
              <a:t>lb</a:t>
            </a:r>
            <a:r>
              <a:rPr lang="en-US" sz="2000" dirty="0" smtClean="0">
                <a:latin typeface="Arial" panose="020B0604020202020204" pitchFamily="34" charset="0"/>
                <a:cs typeface="Arial" panose="020B0604020202020204" pitchFamily="34" charset="0"/>
              </a:rPr>
              <a:t> bodyweight – not more than 5 d</a:t>
            </a:r>
            <a:endParaRPr lang="en-US" sz="2000" dirty="0">
              <a:latin typeface="Arial" panose="020B0604020202020204" pitchFamily="34" charset="0"/>
              <a:cs typeface="Arial" panose="020B0604020202020204" pitchFamily="34" charset="0"/>
            </a:endParaRPr>
          </a:p>
        </p:txBody>
      </p:sp>
      <p:sp>
        <p:nvSpPr>
          <p:cNvPr id="7" name="Title 1"/>
          <p:cNvSpPr txBox="1">
            <a:spLocks/>
          </p:cNvSpPr>
          <p:nvPr/>
        </p:nvSpPr>
        <p:spPr bwMode="auto">
          <a:xfrm>
            <a:off x="461665" y="3048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solidFill>
                  <a:srgbClr val="003087"/>
                </a:solidFill>
                <a:ea typeface="Arial"/>
                <a:cs typeface="Arial"/>
                <a:sym typeface="Arial"/>
              </a:rPr>
              <a:t>Expiration vs. duration of VFD</a:t>
            </a:r>
            <a:br>
              <a:rPr lang="en-US" sz="4000" kern="0" dirty="0" smtClean="0">
                <a:solidFill>
                  <a:srgbClr val="003087"/>
                </a:solidFill>
                <a:ea typeface="Arial"/>
                <a:cs typeface="Arial"/>
                <a:sym typeface="Arial"/>
              </a:rPr>
            </a:br>
            <a:endParaRPr lang="en-US" sz="4000" kern="0" dirty="0">
              <a:solidFill>
                <a:srgbClr val="000000"/>
              </a:solidFill>
            </a:endParaRPr>
          </a:p>
        </p:txBody>
      </p:sp>
    </p:spTree>
    <p:extLst>
      <p:ext uri="{BB962C8B-B14F-4D97-AF65-F5344CB8AC3E}">
        <p14:creationId xmlns:p14="http://schemas.microsoft.com/office/powerpoint/2010/main" val="981625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sp>
        <p:nvSpPr>
          <p:cNvPr id="2" name="Title 1"/>
          <p:cNvSpPr>
            <a:spLocks noGrp="1"/>
          </p:cNvSpPr>
          <p:nvPr>
            <p:ph type="title"/>
          </p:nvPr>
        </p:nvSpPr>
        <p:spPr>
          <a:xfrm>
            <a:off x="588628" y="120661"/>
            <a:ext cx="8229600" cy="1143000"/>
          </a:xfrm>
        </p:spPr>
        <p:txBody>
          <a:bodyPr/>
          <a:lstStyle/>
          <a:p>
            <a:r>
              <a:rPr lang="en-US" sz="4000" dirty="0" smtClean="0">
                <a:solidFill>
                  <a:srgbClr val="003087"/>
                </a:solidFill>
              </a:rPr>
              <a:t>Practical stuff…VFDs</a:t>
            </a:r>
            <a:r>
              <a:rPr lang="en-US" sz="4000" dirty="0">
                <a:solidFill>
                  <a:srgbClr val="003087"/>
                </a:solidFill>
                <a:latin typeface="Calibri"/>
                <a:ea typeface="Calibri"/>
                <a:cs typeface="Calibri"/>
                <a:sym typeface="Calibri"/>
              </a:rPr>
              <a:t/>
            </a:r>
            <a:br>
              <a:rPr lang="en-US" sz="4000" dirty="0">
                <a:solidFill>
                  <a:srgbClr val="003087"/>
                </a:solidFill>
                <a:latin typeface="Calibri"/>
                <a:ea typeface="Calibri"/>
                <a:cs typeface="Calibri"/>
                <a:sym typeface="Calibri"/>
              </a:rPr>
            </a:br>
            <a:endParaRPr lang="en-US" sz="4000" dirty="0"/>
          </a:p>
        </p:txBody>
      </p:sp>
      <p:sp>
        <p:nvSpPr>
          <p:cNvPr id="3" name="Rectangle 2"/>
          <p:cNvSpPr/>
          <p:nvPr/>
        </p:nvSpPr>
        <p:spPr>
          <a:xfrm>
            <a:off x="1143000" y="1295400"/>
            <a:ext cx="7239000" cy="492443"/>
          </a:xfrm>
          <a:prstGeom prst="rect">
            <a:avLst/>
          </a:prstGeom>
        </p:spPr>
        <p:txBody>
          <a:bodyPr wrap="square">
            <a:spAutoFit/>
          </a:bodyPr>
          <a:lstStyle/>
          <a:p>
            <a:pPr marL="742950" lvl="1" indent="-285750">
              <a:buClr>
                <a:srgbClr val="003087"/>
              </a:buClr>
              <a:buSzPct val="100000"/>
              <a:buFont typeface="Arial"/>
              <a:buChar char="•"/>
            </a:pPr>
            <a:endParaRPr lang="en-US" sz="2600" b="1" dirty="0">
              <a:solidFill>
                <a:srgbClr val="003087"/>
              </a:solidFill>
              <a:latin typeface="Calibri"/>
              <a:ea typeface="Calibri"/>
              <a:cs typeface="Calibri"/>
              <a:sym typeface="Calibri"/>
            </a:endParaRPr>
          </a:p>
        </p:txBody>
      </p:sp>
      <p:sp>
        <p:nvSpPr>
          <p:cNvPr id="6" name="Rectangle 5"/>
          <p:cNvSpPr/>
          <p:nvPr/>
        </p:nvSpPr>
        <p:spPr>
          <a:xfrm>
            <a:off x="609600" y="415162"/>
            <a:ext cx="8458200" cy="553998"/>
          </a:xfrm>
          <a:prstGeom prst="rect">
            <a:avLst/>
          </a:prstGeom>
        </p:spPr>
        <p:txBody>
          <a:bodyPr wrap="square">
            <a:spAutoFit/>
          </a:bodyPr>
          <a:lstStyle/>
          <a:p>
            <a:pPr marL="342900" indent="-342900">
              <a:buClr>
                <a:srgbClr val="003087"/>
              </a:buClr>
              <a:buSzPct val="100000"/>
              <a:buFont typeface="Arial"/>
              <a:buChar char="•"/>
            </a:pPr>
            <a:endParaRPr lang="en-US" sz="3000" b="1" dirty="0">
              <a:solidFill>
                <a:srgbClr val="003087"/>
              </a:solidFill>
              <a:latin typeface="Calibri"/>
              <a:ea typeface="Calibri"/>
              <a:cs typeface="Calibri"/>
              <a:sym typeface="Calibri"/>
            </a:endParaRPr>
          </a:p>
        </p:txBody>
      </p:sp>
      <p:sp>
        <p:nvSpPr>
          <p:cNvPr id="5" name="Rectangle 4"/>
          <p:cNvSpPr/>
          <p:nvPr/>
        </p:nvSpPr>
        <p:spPr>
          <a:xfrm>
            <a:off x="533400" y="890587"/>
            <a:ext cx="8458200" cy="4247317"/>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No amount of feed required on the VFD order, however it must contain:</a:t>
            </a:r>
          </a:p>
          <a:p>
            <a:pPr marL="800100" lvl="1" indent="-342900">
              <a:spcAft>
                <a:spcPts val="600"/>
              </a:spcAft>
              <a:buFont typeface="Wingdings" panose="05000000000000000000" pitchFamily="2" charset="2"/>
              <a:buChar char="ü"/>
            </a:pPr>
            <a:r>
              <a:rPr lang="en-US" sz="2400" dirty="0" smtClean="0">
                <a:solidFill>
                  <a:srgbClr val="000000"/>
                </a:solidFill>
                <a:cs typeface="Arial" panose="020B0604020202020204" pitchFamily="34" charset="0"/>
              </a:rPr>
              <a:t>Approximate # of animals to be fed</a:t>
            </a:r>
          </a:p>
          <a:p>
            <a:pPr marL="800100" lvl="1" indent="-342900">
              <a:spcAft>
                <a:spcPts val="600"/>
              </a:spcAft>
              <a:buFont typeface="Wingdings" panose="05000000000000000000" pitchFamily="2" charset="2"/>
              <a:buChar char="ü"/>
            </a:pPr>
            <a:r>
              <a:rPr lang="en-US" sz="2400" dirty="0" smtClean="0">
                <a:solidFill>
                  <a:srgbClr val="000000"/>
                </a:solidFill>
                <a:cs typeface="Arial" panose="020B0604020202020204" pitchFamily="34" charset="0"/>
              </a:rPr>
              <a:t>Level of VFD drug in the feed</a:t>
            </a:r>
          </a:p>
          <a:p>
            <a:pPr marL="800100" lvl="1" indent="-342900">
              <a:spcAft>
                <a:spcPts val="600"/>
              </a:spcAft>
              <a:buFont typeface="Wingdings" panose="05000000000000000000" pitchFamily="2" charset="2"/>
              <a:buChar char="ü"/>
            </a:pPr>
            <a:r>
              <a:rPr lang="en-US" sz="2400" dirty="0" smtClean="0">
                <a:solidFill>
                  <a:srgbClr val="000000"/>
                </a:solidFill>
                <a:cs typeface="Arial" panose="020B0604020202020204" pitchFamily="34" charset="0"/>
              </a:rPr>
              <a:t>Duration of use</a:t>
            </a:r>
          </a:p>
          <a:p>
            <a:pPr marL="342900" indent="-342900">
              <a:spcAft>
                <a:spcPts val="600"/>
              </a:spcAft>
              <a:buFont typeface="Arial" panose="020B0604020202020204" pitchFamily="34" charset="0"/>
              <a:buChar char="•"/>
            </a:pPr>
            <a:r>
              <a:rPr lang="en-US" sz="2400" b="1" u="sng" dirty="0" smtClean="0">
                <a:solidFill>
                  <a:srgbClr val="000000"/>
                </a:solidFill>
                <a:cs typeface="Arial" panose="020B0604020202020204" pitchFamily="34" charset="0"/>
              </a:rPr>
              <a:t>Trained nutritionist will calculate the amount of feed needed</a:t>
            </a:r>
            <a:endParaRPr lang="en-US" sz="2400" dirty="0" smtClean="0">
              <a:solidFill>
                <a:srgbClr val="000000"/>
              </a:solidFill>
              <a:cs typeface="Arial" panose="020B0604020202020204" pitchFamily="34" charset="0"/>
            </a:endParaRP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The </a:t>
            </a:r>
            <a:r>
              <a:rPr lang="en-US" sz="2400" u="sng" dirty="0" smtClean="0">
                <a:solidFill>
                  <a:srgbClr val="000000"/>
                </a:solidFill>
                <a:cs typeface="Arial" panose="020B0604020202020204" pitchFamily="34" charset="0"/>
              </a:rPr>
              <a:t>amount of feed authorized</a:t>
            </a:r>
            <a:r>
              <a:rPr lang="en-US" sz="2400" dirty="0" smtClean="0">
                <a:solidFill>
                  <a:srgbClr val="000000"/>
                </a:solidFill>
                <a:cs typeface="Arial" panose="020B0604020202020204" pitchFamily="34" charset="0"/>
              </a:rPr>
              <a:t> under the VFD may be manufactured and shipped in one or multiple loads.</a:t>
            </a: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Extra-label use of VFD drugs is not allowed.</a:t>
            </a:r>
          </a:p>
        </p:txBody>
      </p:sp>
    </p:spTree>
    <p:extLst>
      <p:ext uri="{BB962C8B-B14F-4D97-AF65-F5344CB8AC3E}">
        <p14:creationId xmlns:p14="http://schemas.microsoft.com/office/powerpoint/2010/main" val="1683659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sp>
        <p:nvSpPr>
          <p:cNvPr id="2" name="Title 1"/>
          <p:cNvSpPr>
            <a:spLocks noGrp="1"/>
          </p:cNvSpPr>
          <p:nvPr>
            <p:ph type="title"/>
          </p:nvPr>
        </p:nvSpPr>
        <p:spPr>
          <a:xfrm>
            <a:off x="588628" y="120661"/>
            <a:ext cx="8229600" cy="1143000"/>
          </a:xfrm>
        </p:spPr>
        <p:txBody>
          <a:bodyPr/>
          <a:lstStyle/>
          <a:p>
            <a:r>
              <a:rPr lang="en-US" sz="4000" dirty="0" smtClean="0">
                <a:solidFill>
                  <a:srgbClr val="003087"/>
                </a:solidFill>
              </a:rPr>
              <a:t>Practical stuff…VFDs</a:t>
            </a:r>
            <a:r>
              <a:rPr lang="en-US" sz="4000" dirty="0">
                <a:solidFill>
                  <a:srgbClr val="003087"/>
                </a:solidFill>
                <a:latin typeface="Calibri"/>
                <a:ea typeface="Calibri"/>
                <a:cs typeface="Calibri"/>
                <a:sym typeface="Calibri"/>
              </a:rPr>
              <a:t/>
            </a:r>
            <a:br>
              <a:rPr lang="en-US" sz="4000" dirty="0">
                <a:solidFill>
                  <a:srgbClr val="003087"/>
                </a:solidFill>
                <a:latin typeface="Calibri"/>
                <a:ea typeface="Calibri"/>
                <a:cs typeface="Calibri"/>
                <a:sym typeface="Calibri"/>
              </a:rPr>
            </a:br>
            <a:endParaRPr lang="en-US" sz="4000" dirty="0"/>
          </a:p>
        </p:txBody>
      </p:sp>
      <p:sp>
        <p:nvSpPr>
          <p:cNvPr id="3" name="Rectangle 2"/>
          <p:cNvSpPr/>
          <p:nvPr/>
        </p:nvSpPr>
        <p:spPr>
          <a:xfrm>
            <a:off x="1143000" y="1295400"/>
            <a:ext cx="7239000" cy="492443"/>
          </a:xfrm>
          <a:prstGeom prst="rect">
            <a:avLst/>
          </a:prstGeom>
        </p:spPr>
        <p:txBody>
          <a:bodyPr wrap="square">
            <a:spAutoFit/>
          </a:bodyPr>
          <a:lstStyle/>
          <a:p>
            <a:pPr marL="742950" lvl="1" indent="-285750">
              <a:buClr>
                <a:srgbClr val="003087"/>
              </a:buClr>
              <a:buSzPct val="100000"/>
              <a:buFont typeface="Arial"/>
              <a:buChar char="•"/>
            </a:pPr>
            <a:endParaRPr lang="en-US" sz="2600" b="1" dirty="0">
              <a:solidFill>
                <a:srgbClr val="003087"/>
              </a:solidFill>
              <a:latin typeface="Calibri"/>
              <a:ea typeface="Calibri"/>
              <a:cs typeface="Calibri"/>
              <a:sym typeface="Calibri"/>
            </a:endParaRPr>
          </a:p>
        </p:txBody>
      </p:sp>
      <p:sp>
        <p:nvSpPr>
          <p:cNvPr id="6" name="Rectangle 5"/>
          <p:cNvSpPr/>
          <p:nvPr/>
        </p:nvSpPr>
        <p:spPr>
          <a:xfrm>
            <a:off x="609600" y="415162"/>
            <a:ext cx="8458200" cy="553998"/>
          </a:xfrm>
          <a:prstGeom prst="rect">
            <a:avLst/>
          </a:prstGeom>
        </p:spPr>
        <p:txBody>
          <a:bodyPr wrap="square">
            <a:spAutoFit/>
          </a:bodyPr>
          <a:lstStyle/>
          <a:p>
            <a:pPr marL="342900" indent="-342900">
              <a:buClr>
                <a:srgbClr val="003087"/>
              </a:buClr>
              <a:buSzPct val="100000"/>
              <a:buFont typeface="Arial"/>
              <a:buChar char="•"/>
            </a:pPr>
            <a:endParaRPr lang="en-US" sz="3000" b="1" dirty="0">
              <a:solidFill>
                <a:srgbClr val="003087"/>
              </a:solidFill>
              <a:latin typeface="Calibri"/>
              <a:ea typeface="Calibri"/>
              <a:cs typeface="Calibri"/>
              <a:sym typeface="Calibri"/>
            </a:endParaRPr>
          </a:p>
        </p:txBody>
      </p:sp>
      <p:sp>
        <p:nvSpPr>
          <p:cNvPr id="5" name="Rectangle 4"/>
          <p:cNvSpPr/>
          <p:nvPr/>
        </p:nvSpPr>
        <p:spPr>
          <a:xfrm>
            <a:off x="533400" y="959852"/>
            <a:ext cx="8458200" cy="4385816"/>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The distributor that the veterinarian or a client gives the VFD to should be the only distributor filling the entire order.</a:t>
            </a: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It is acceptable for a veterinarian to include multiple specified locations for a group of animals provided that the feed is supplied by a single feed manufacturer.</a:t>
            </a: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A VFD order can be cancelled contacting all parties involved.</a:t>
            </a: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Products used in water containing </a:t>
            </a:r>
            <a:r>
              <a:rPr lang="en-US" sz="2400" dirty="0">
                <a:solidFill>
                  <a:srgbClr val="000000"/>
                </a:solidFill>
                <a:cs typeface="Arial" panose="020B0604020202020204" pitchFamily="34" charset="0"/>
              </a:rPr>
              <a:t>medically important </a:t>
            </a:r>
            <a:r>
              <a:rPr lang="en-US" sz="2400" dirty="0" smtClean="0">
                <a:solidFill>
                  <a:srgbClr val="000000"/>
                </a:solidFill>
                <a:cs typeface="Arial" panose="020B0604020202020204" pitchFamily="34" charset="0"/>
              </a:rPr>
              <a:t>antibiotics </a:t>
            </a:r>
            <a:r>
              <a:rPr lang="en-US" sz="2400" dirty="0">
                <a:solidFill>
                  <a:srgbClr val="000000"/>
                </a:solidFill>
                <a:cs typeface="Arial" panose="020B0604020202020204" pitchFamily="34" charset="0"/>
              </a:rPr>
              <a:t>will require a </a:t>
            </a:r>
            <a:r>
              <a:rPr lang="en-US" sz="2400" dirty="0" smtClean="0">
                <a:solidFill>
                  <a:srgbClr val="000000"/>
                </a:solidFill>
                <a:cs typeface="Arial" panose="020B0604020202020204" pitchFamily="34" charset="0"/>
              </a:rPr>
              <a:t>prescription (Rx) issued by a veterinarian</a:t>
            </a:r>
          </a:p>
        </p:txBody>
      </p:sp>
    </p:spTree>
    <p:extLst>
      <p:ext uri="{BB962C8B-B14F-4D97-AF65-F5344CB8AC3E}">
        <p14:creationId xmlns:p14="http://schemas.microsoft.com/office/powerpoint/2010/main" val="3532662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spot a VFD drug?</a:t>
            </a:r>
          </a:p>
        </p:txBody>
      </p:sp>
      <p:sp>
        <p:nvSpPr>
          <p:cNvPr id="3" name="Content Placeholder 2"/>
          <p:cNvSpPr>
            <a:spLocks noGrp="1"/>
          </p:cNvSpPr>
          <p:nvPr>
            <p:ph idx="1"/>
          </p:nvPr>
        </p:nvSpPr>
        <p:spPr/>
        <p:txBody>
          <a:bodyPr>
            <a:normAutofit fontScale="92500" lnSpcReduction="20000"/>
          </a:bodyPr>
          <a:lstStyle/>
          <a:p>
            <a:r>
              <a:rPr lang="en-US" dirty="0">
                <a:solidFill>
                  <a:srgbClr val="FFFF00"/>
                </a:solidFill>
              </a:rPr>
              <a:t>Read the label. </a:t>
            </a:r>
          </a:p>
          <a:p>
            <a:r>
              <a:rPr lang="en-US" dirty="0"/>
              <a:t>All labeling and advertising for VFD drugs, combination VFD drugs, and feeds containing VFD drugs or combination VFD drugs must prominently and conspicuously display the following cautionary statement: </a:t>
            </a:r>
            <a:r>
              <a:rPr lang="en-US" dirty="0">
                <a:solidFill>
                  <a:srgbClr val="FFFF00"/>
                </a:solidFill>
              </a:rPr>
              <a:t>"Caution: Federal law restricts medicated feed containing this veterinary feed directive (VFD) drug to use by or on the order of a licensed veterinarian." </a:t>
            </a:r>
          </a:p>
          <a:p>
            <a:r>
              <a:rPr lang="en-US" dirty="0"/>
              <a:t>Over-the-counter (OTC) drugs do not have this statement.</a:t>
            </a:r>
          </a:p>
        </p:txBody>
      </p:sp>
    </p:spTree>
    <p:extLst>
      <p:ext uri="{BB962C8B-B14F-4D97-AF65-F5344CB8AC3E}">
        <p14:creationId xmlns:p14="http://schemas.microsoft.com/office/powerpoint/2010/main" val="2536860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sp>
        <p:nvSpPr>
          <p:cNvPr id="2" name="Title 1"/>
          <p:cNvSpPr>
            <a:spLocks noGrp="1"/>
          </p:cNvSpPr>
          <p:nvPr>
            <p:ph type="title"/>
          </p:nvPr>
        </p:nvSpPr>
        <p:spPr>
          <a:xfrm>
            <a:off x="588628" y="120661"/>
            <a:ext cx="8229600" cy="1143000"/>
          </a:xfrm>
        </p:spPr>
        <p:txBody>
          <a:bodyPr/>
          <a:lstStyle/>
          <a:p>
            <a:r>
              <a:rPr lang="en-US" sz="4000" dirty="0" smtClean="0">
                <a:solidFill>
                  <a:srgbClr val="003087"/>
                </a:solidFill>
              </a:rPr>
              <a:t>Practical stuff…Producers</a:t>
            </a:r>
            <a:r>
              <a:rPr lang="en-US" sz="4000" dirty="0">
                <a:solidFill>
                  <a:srgbClr val="003087"/>
                </a:solidFill>
                <a:latin typeface="Calibri"/>
                <a:ea typeface="Calibri"/>
                <a:cs typeface="Calibri"/>
                <a:sym typeface="Calibri"/>
              </a:rPr>
              <a:t/>
            </a:r>
            <a:br>
              <a:rPr lang="en-US" sz="4000" dirty="0">
                <a:solidFill>
                  <a:srgbClr val="003087"/>
                </a:solidFill>
                <a:latin typeface="Calibri"/>
                <a:ea typeface="Calibri"/>
                <a:cs typeface="Calibri"/>
                <a:sym typeface="Calibri"/>
              </a:rPr>
            </a:br>
            <a:endParaRPr lang="en-US" sz="4000" dirty="0"/>
          </a:p>
        </p:txBody>
      </p:sp>
      <p:sp>
        <p:nvSpPr>
          <p:cNvPr id="3" name="Rectangle 2"/>
          <p:cNvSpPr/>
          <p:nvPr/>
        </p:nvSpPr>
        <p:spPr>
          <a:xfrm>
            <a:off x="1143000" y="1295400"/>
            <a:ext cx="7239000" cy="492443"/>
          </a:xfrm>
          <a:prstGeom prst="rect">
            <a:avLst/>
          </a:prstGeom>
        </p:spPr>
        <p:txBody>
          <a:bodyPr wrap="square">
            <a:spAutoFit/>
          </a:bodyPr>
          <a:lstStyle/>
          <a:p>
            <a:pPr marL="742950" lvl="1" indent="-285750">
              <a:buClr>
                <a:srgbClr val="003087"/>
              </a:buClr>
              <a:buSzPct val="100000"/>
              <a:buFont typeface="Arial"/>
              <a:buChar char="•"/>
            </a:pPr>
            <a:endParaRPr lang="en-US" sz="2600" b="1" dirty="0">
              <a:solidFill>
                <a:srgbClr val="003087"/>
              </a:solidFill>
              <a:latin typeface="Calibri"/>
              <a:ea typeface="Calibri"/>
              <a:cs typeface="Calibri"/>
              <a:sym typeface="Calibri"/>
            </a:endParaRPr>
          </a:p>
        </p:txBody>
      </p:sp>
      <p:sp>
        <p:nvSpPr>
          <p:cNvPr id="6" name="Rectangle 5"/>
          <p:cNvSpPr/>
          <p:nvPr/>
        </p:nvSpPr>
        <p:spPr>
          <a:xfrm>
            <a:off x="609600" y="415162"/>
            <a:ext cx="8458200" cy="553998"/>
          </a:xfrm>
          <a:prstGeom prst="rect">
            <a:avLst/>
          </a:prstGeom>
        </p:spPr>
        <p:txBody>
          <a:bodyPr wrap="square">
            <a:spAutoFit/>
          </a:bodyPr>
          <a:lstStyle/>
          <a:p>
            <a:pPr marL="342900" indent="-342900">
              <a:buClr>
                <a:srgbClr val="003087"/>
              </a:buClr>
              <a:buSzPct val="100000"/>
              <a:buFont typeface="Arial"/>
              <a:buChar char="•"/>
            </a:pPr>
            <a:endParaRPr lang="en-US" sz="3000" b="1" dirty="0">
              <a:solidFill>
                <a:srgbClr val="003087"/>
              </a:solidFill>
              <a:latin typeface="Calibri"/>
              <a:ea typeface="Calibri"/>
              <a:cs typeface="Calibri"/>
              <a:sym typeface="Calibri"/>
            </a:endParaRPr>
          </a:p>
        </p:txBody>
      </p:sp>
      <p:sp>
        <p:nvSpPr>
          <p:cNvPr id="5" name="Rectangle 4"/>
          <p:cNvSpPr/>
          <p:nvPr/>
        </p:nvSpPr>
        <p:spPr>
          <a:xfrm>
            <a:off x="533400" y="609600"/>
            <a:ext cx="8458200" cy="5370701"/>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solidFill>
                  <a:srgbClr val="000000"/>
                </a:solidFill>
                <a:cs typeface="Arial" panose="020B0604020202020204" pitchFamily="34" charset="0"/>
              </a:rPr>
              <a:t>Establish a veterinarian-client relationship (</a:t>
            </a:r>
            <a:r>
              <a:rPr lang="en-US" sz="2400" dirty="0" smtClean="0">
                <a:solidFill>
                  <a:srgbClr val="000000"/>
                </a:solidFill>
                <a:cs typeface="Arial" panose="020B0604020202020204" pitchFamily="34" charset="0"/>
              </a:rPr>
              <a:t>VCPR)</a:t>
            </a: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Plan ahead…</a:t>
            </a:r>
          </a:p>
          <a:p>
            <a:pPr marL="800100" lvl="1" indent="-342900">
              <a:spcAft>
                <a:spcPts val="600"/>
              </a:spcAft>
              <a:buFont typeface="Wingdings" panose="05000000000000000000" pitchFamily="2" charset="2"/>
              <a:buChar char="ü"/>
            </a:pPr>
            <a:r>
              <a:rPr lang="en-US" sz="2000" dirty="0">
                <a:solidFill>
                  <a:srgbClr val="000000"/>
                </a:solidFill>
                <a:cs typeface="Arial" panose="020B0604020202020204" pitchFamily="34" charset="0"/>
              </a:rPr>
              <a:t>R</a:t>
            </a:r>
            <a:r>
              <a:rPr lang="en-US" sz="2000" dirty="0" smtClean="0">
                <a:solidFill>
                  <a:srgbClr val="000000"/>
                </a:solidFill>
                <a:cs typeface="Arial" panose="020B0604020202020204" pitchFamily="34" charset="0"/>
              </a:rPr>
              <a:t>eview </a:t>
            </a:r>
            <a:r>
              <a:rPr lang="en-US" sz="2000" dirty="0">
                <a:solidFill>
                  <a:srgbClr val="000000"/>
                </a:solidFill>
                <a:cs typeface="Arial" panose="020B0604020202020204" pitchFamily="34" charset="0"/>
              </a:rPr>
              <a:t>all animal health protocols </a:t>
            </a:r>
            <a:r>
              <a:rPr lang="en-US" sz="2000" dirty="0" smtClean="0">
                <a:solidFill>
                  <a:srgbClr val="000000"/>
                </a:solidFill>
                <a:cs typeface="Arial" panose="020B0604020202020204" pitchFamily="34" charset="0"/>
              </a:rPr>
              <a:t>with </a:t>
            </a:r>
            <a:r>
              <a:rPr lang="en-US" sz="2000" dirty="0">
                <a:solidFill>
                  <a:srgbClr val="000000"/>
                </a:solidFill>
                <a:cs typeface="Arial" panose="020B0604020202020204" pitchFamily="34" charset="0"/>
              </a:rPr>
              <a:t>your </a:t>
            </a:r>
            <a:r>
              <a:rPr lang="en-US" sz="2000" dirty="0" smtClean="0">
                <a:solidFill>
                  <a:srgbClr val="000000"/>
                </a:solidFill>
                <a:cs typeface="Arial" panose="020B0604020202020204" pitchFamily="34" charset="0"/>
              </a:rPr>
              <a:t>veterinarian </a:t>
            </a:r>
          </a:p>
          <a:p>
            <a:pPr marL="800100" lvl="1" indent="-342900">
              <a:spcAft>
                <a:spcPts val="600"/>
              </a:spcAft>
              <a:buFont typeface="Wingdings" panose="05000000000000000000" pitchFamily="2" charset="2"/>
              <a:buChar char="ü"/>
            </a:pPr>
            <a:r>
              <a:rPr lang="en-US" sz="2000" dirty="0">
                <a:solidFill>
                  <a:srgbClr val="000000"/>
                </a:solidFill>
                <a:cs typeface="Arial" panose="020B0604020202020204" pitchFamily="34" charset="0"/>
              </a:rPr>
              <a:t>Communicate with your feed </a:t>
            </a:r>
            <a:r>
              <a:rPr lang="en-US" sz="2000" dirty="0" smtClean="0">
                <a:solidFill>
                  <a:srgbClr val="000000"/>
                </a:solidFill>
                <a:cs typeface="Arial" panose="020B0604020202020204" pitchFamily="34" charset="0"/>
              </a:rPr>
              <a:t>mill/distributor</a:t>
            </a: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Feed VFDs according to label</a:t>
            </a:r>
          </a:p>
          <a:p>
            <a:pPr marL="800100" lvl="1" indent="-342900">
              <a:spcAft>
                <a:spcPts val="600"/>
              </a:spcAft>
              <a:buFont typeface="Wingdings" panose="05000000000000000000" pitchFamily="2" charset="2"/>
              <a:buChar char="ü"/>
            </a:pPr>
            <a:r>
              <a:rPr lang="en-US" sz="2000" dirty="0" smtClean="0">
                <a:solidFill>
                  <a:srgbClr val="000000"/>
                </a:solidFill>
                <a:cs typeface="Arial" panose="020B0604020202020204" pitchFamily="34" charset="0"/>
              </a:rPr>
              <a:t>Only feed the VFD feed to those animals covered under the VFD</a:t>
            </a:r>
          </a:p>
          <a:p>
            <a:pPr marL="800100" lvl="1" indent="-342900">
              <a:spcAft>
                <a:spcPts val="600"/>
              </a:spcAft>
              <a:buFont typeface="Wingdings" panose="05000000000000000000" pitchFamily="2" charset="2"/>
              <a:buChar char="ü"/>
            </a:pPr>
            <a:r>
              <a:rPr lang="en-US" sz="2000" dirty="0" smtClean="0">
                <a:solidFill>
                  <a:srgbClr val="000000"/>
                </a:solidFill>
                <a:cs typeface="Arial" panose="020B0604020202020204" pitchFamily="34" charset="0"/>
              </a:rPr>
              <a:t>Observe expiration dates and duration of use</a:t>
            </a: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Keep good records</a:t>
            </a:r>
          </a:p>
          <a:p>
            <a:pPr marL="800100" lvl="1" indent="-342900">
              <a:spcAft>
                <a:spcPts val="600"/>
              </a:spcAft>
              <a:buFont typeface="Wingdings" panose="05000000000000000000" pitchFamily="2" charset="2"/>
              <a:buChar char="ü"/>
            </a:pPr>
            <a:r>
              <a:rPr lang="en-US" sz="2000" dirty="0">
                <a:solidFill>
                  <a:srgbClr val="000000"/>
                </a:solidFill>
                <a:cs typeface="Arial" panose="020B0604020202020204" pitchFamily="34" charset="0"/>
              </a:rPr>
              <a:t>Take inventory of what </a:t>
            </a:r>
            <a:r>
              <a:rPr lang="en-US" sz="2000" dirty="0" smtClean="0">
                <a:solidFill>
                  <a:srgbClr val="000000"/>
                </a:solidFill>
                <a:cs typeface="Arial" panose="020B0604020202020204" pitchFamily="34" charset="0"/>
              </a:rPr>
              <a:t>and how VFD drugs </a:t>
            </a:r>
            <a:r>
              <a:rPr lang="en-US" sz="2000" dirty="0">
                <a:solidFill>
                  <a:srgbClr val="000000"/>
                </a:solidFill>
                <a:cs typeface="Arial" panose="020B0604020202020204" pitchFamily="34" charset="0"/>
              </a:rPr>
              <a:t>are currently </a:t>
            </a:r>
            <a:r>
              <a:rPr lang="en-US" sz="2000" dirty="0" smtClean="0">
                <a:solidFill>
                  <a:srgbClr val="000000"/>
                </a:solidFill>
                <a:cs typeface="Arial" panose="020B0604020202020204" pitchFamily="34" charset="0"/>
              </a:rPr>
              <a:t>used</a:t>
            </a:r>
          </a:p>
          <a:p>
            <a:pPr marL="800100" lvl="1" indent="-342900">
              <a:spcAft>
                <a:spcPts val="600"/>
              </a:spcAft>
              <a:buFont typeface="Wingdings" panose="05000000000000000000" pitchFamily="2" charset="2"/>
              <a:buChar char="ü"/>
            </a:pPr>
            <a:r>
              <a:rPr lang="en-US" sz="2000" dirty="0" smtClean="0">
                <a:solidFill>
                  <a:srgbClr val="000000"/>
                </a:solidFill>
                <a:cs typeface="Arial" panose="020B0604020202020204" pitchFamily="34" charset="0"/>
              </a:rPr>
              <a:t>Keep VFD orders for 2 years (provide to FDA upon inspection)</a:t>
            </a:r>
            <a:endParaRPr lang="en-US" sz="2000" dirty="0">
              <a:solidFill>
                <a:srgbClr val="000000"/>
              </a:solidFill>
              <a:cs typeface="Arial" panose="020B0604020202020204" pitchFamily="34" charset="0"/>
            </a:endParaRP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Prevent residues</a:t>
            </a:r>
            <a:endParaRPr lang="en-US" sz="2400" dirty="0">
              <a:solidFill>
                <a:srgbClr val="000000"/>
              </a:solidFill>
              <a:cs typeface="Arial" panose="020B0604020202020204" pitchFamily="34" charset="0"/>
            </a:endParaRPr>
          </a:p>
          <a:p>
            <a:pPr marL="342900" indent="-342900">
              <a:spcAft>
                <a:spcPts val="600"/>
              </a:spcAft>
              <a:buFont typeface="Arial" panose="020B0604020202020204" pitchFamily="34" charset="0"/>
              <a:buChar char="•"/>
            </a:pPr>
            <a:r>
              <a:rPr lang="en-US" sz="2400" dirty="0" smtClean="0">
                <a:solidFill>
                  <a:srgbClr val="000000"/>
                </a:solidFill>
                <a:cs typeface="Arial" panose="020B0604020202020204" pitchFamily="34" charset="0"/>
              </a:rPr>
              <a:t>Have </a:t>
            </a:r>
            <a:r>
              <a:rPr lang="en-US" sz="2400" dirty="0">
                <a:solidFill>
                  <a:srgbClr val="000000"/>
                </a:solidFill>
                <a:cs typeface="Arial" panose="020B0604020202020204" pitchFamily="34" charset="0"/>
              </a:rPr>
              <a:t>a valid VFD for any </a:t>
            </a:r>
            <a:r>
              <a:rPr lang="en-US" sz="2400" dirty="0" smtClean="0">
                <a:solidFill>
                  <a:srgbClr val="000000"/>
                </a:solidFill>
                <a:cs typeface="Arial" panose="020B0604020202020204" pitchFamily="34" charset="0"/>
              </a:rPr>
              <a:t>VFD feed </a:t>
            </a:r>
            <a:r>
              <a:rPr lang="en-US" sz="2400" dirty="0">
                <a:solidFill>
                  <a:srgbClr val="000000"/>
                </a:solidFill>
                <a:cs typeface="Arial" panose="020B0604020202020204" pitchFamily="34" charset="0"/>
              </a:rPr>
              <a:t>or drugs being </a:t>
            </a:r>
            <a:r>
              <a:rPr lang="en-US" sz="2400" dirty="0" smtClean="0">
                <a:solidFill>
                  <a:srgbClr val="000000"/>
                </a:solidFill>
                <a:cs typeface="Arial" panose="020B0604020202020204" pitchFamily="34" charset="0"/>
              </a:rPr>
              <a:t>fed on January 1, 2017</a:t>
            </a:r>
            <a:endParaRPr lang="en-US" sz="2400" dirty="0">
              <a:solidFill>
                <a:srgbClr val="000000"/>
              </a:solidFill>
              <a:cs typeface="Arial" panose="020B0604020202020204" pitchFamily="34" charset="0"/>
            </a:endParaRPr>
          </a:p>
        </p:txBody>
      </p:sp>
    </p:spTree>
    <p:extLst>
      <p:ext uri="{BB962C8B-B14F-4D97-AF65-F5344CB8AC3E}">
        <p14:creationId xmlns:p14="http://schemas.microsoft.com/office/powerpoint/2010/main" val="35899177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461665" cy="4343400"/>
          </a:xfrm>
          <a:prstGeom prst="rect">
            <a:avLst/>
          </a:prstGeom>
          <a:noFill/>
        </p:spPr>
        <p:txBody>
          <a:bodyPr vert="vert270" wrap="square" rtlCol="0">
            <a:spAutoFit/>
          </a:bodyPr>
          <a:lstStyle/>
          <a:p>
            <a:r>
              <a:rPr lang="en-US" dirty="0">
                <a:solidFill>
                  <a:srgbClr val="FFFFFF">
                    <a:lumMod val="95000"/>
                  </a:srgbClr>
                </a:solidFill>
              </a:rPr>
              <a:t>VETERINARY FEED DIRECTIVE (VFD)</a:t>
            </a:r>
          </a:p>
        </p:txBody>
      </p:sp>
      <p:pic>
        <p:nvPicPr>
          <p:cNvPr id="3" name="Picture 2"/>
          <p:cNvPicPr>
            <a:picLocks noChangeAspect="1"/>
          </p:cNvPicPr>
          <p:nvPr/>
        </p:nvPicPr>
        <p:blipFill>
          <a:blip r:embed="rId2"/>
          <a:stretch>
            <a:fillRect/>
          </a:stretch>
        </p:blipFill>
        <p:spPr>
          <a:xfrm>
            <a:off x="461664" y="935940"/>
            <a:ext cx="8682335" cy="4435459"/>
          </a:xfrm>
          <a:prstGeom prst="rect">
            <a:avLst/>
          </a:prstGeom>
        </p:spPr>
      </p:pic>
    </p:spTree>
    <p:extLst>
      <p:ext uri="{BB962C8B-B14F-4D97-AF65-F5344CB8AC3E}">
        <p14:creationId xmlns:p14="http://schemas.microsoft.com/office/powerpoint/2010/main" val="5053721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1" y="2971800"/>
            <a:ext cx="5257799" cy="1066800"/>
          </a:xfrm>
        </p:spPr>
        <p:txBody>
          <a:bodyPr/>
          <a:lstStyle/>
          <a:p>
            <a:pPr algn="ctr"/>
            <a:r>
              <a:rPr lang="en-US" dirty="0" smtClean="0"/>
              <a:t>Michael D. </a:t>
            </a:r>
            <a:r>
              <a:rPr lang="en-US" dirty="0" err="1" smtClean="0"/>
              <a:t>Apley</a:t>
            </a:r>
            <a:r>
              <a:rPr lang="en-US" dirty="0" smtClean="0"/>
              <a:t>, Ph.D.</a:t>
            </a:r>
          </a:p>
          <a:p>
            <a:pPr algn="ctr"/>
            <a:r>
              <a:rPr lang="en-US" sz="1400" dirty="0"/>
              <a:t>Frick Professor of Clinical Sciences, Kansas State University College of Veterinary </a:t>
            </a:r>
            <a:r>
              <a:rPr lang="en-US" sz="1400" dirty="0" smtClean="0"/>
              <a:t>Medicine</a:t>
            </a:r>
          </a:p>
          <a:p>
            <a:pPr algn="ctr"/>
            <a:r>
              <a:rPr lang="en-US" sz="1400" dirty="0" smtClean="0">
                <a:hlinkClick r:id="rId2"/>
              </a:rPr>
              <a:t>mapley@vet.k-state.edu</a:t>
            </a:r>
            <a:r>
              <a:rPr lang="en-US" sz="1400" dirty="0" smtClean="0"/>
              <a:t> </a:t>
            </a:r>
            <a:endParaRPr lang="en-US" sz="1400" dirty="0"/>
          </a:p>
          <a:p>
            <a:pPr algn="ctr"/>
            <a:endParaRPr lang="en-US" dirty="0" smtClean="0"/>
          </a:p>
        </p:txBody>
      </p:sp>
      <p:sp>
        <p:nvSpPr>
          <p:cNvPr id="6" name="Subtitle 2"/>
          <p:cNvSpPr txBox="1">
            <a:spLocks/>
          </p:cNvSpPr>
          <p:nvPr/>
        </p:nvSpPr>
        <p:spPr bwMode="auto">
          <a:xfrm>
            <a:off x="2133600" y="5257800"/>
            <a:ext cx="449579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0"/>
              </a:spcBef>
              <a:spcAft>
                <a:spcPct val="0"/>
              </a:spcAft>
              <a:buClr>
                <a:schemeClr val="accent2"/>
              </a:buClr>
              <a:buFont typeface="Wingdings" charset="2"/>
              <a:buNone/>
              <a:defRPr sz="2000" baseline="0">
                <a:solidFill>
                  <a:schemeClr val="accent6">
                    <a:lumMod val="75000"/>
                  </a:schemeClr>
                </a:solidFill>
                <a:latin typeface="Arial" panose="020B0604020202020204" pitchFamily="34" charset="0"/>
                <a:ea typeface="+mn-ea"/>
                <a:cs typeface="Arial" panose="020B0604020202020204" pitchFamily="34" charset="0"/>
              </a:defRPr>
            </a:lvl1pPr>
            <a:lvl2pPr marL="569913" indent="-285750" algn="l" rtl="0" eaLnBrk="1" fontAlgn="base" hangingPunct="1">
              <a:spcBef>
                <a:spcPct val="20000"/>
              </a:spcBef>
              <a:spcAft>
                <a:spcPct val="0"/>
              </a:spcAft>
              <a:buClr>
                <a:schemeClr val="accent2"/>
              </a:buClr>
              <a:buFont typeface="Arial" panose="020B0604020202020204" pitchFamily="34" charset="0"/>
              <a:buChar char="•"/>
              <a:defRPr sz="1800">
                <a:solidFill>
                  <a:schemeClr val="accent6">
                    <a:lumMod val="75000"/>
                  </a:schemeClr>
                </a:solidFill>
                <a:latin typeface="+mn-lt"/>
              </a:defRPr>
            </a:lvl2pPr>
            <a:lvl3pPr marL="855663" indent="-279400" algn="l" rtl="0" eaLnBrk="1" fontAlgn="base" hangingPunct="1">
              <a:spcBef>
                <a:spcPct val="20000"/>
              </a:spcBef>
              <a:spcAft>
                <a:spcPct val="0"/>
              </a:spcAft>
              <a:buClr>
                <a:schemeClr val="accent2"/>
              </a:buClr>
              <a:buFont typeface="Arial" panose="020B0604020202020204" pitchFamily="34" charset="0"/>
              <a:buChar char="•"/>
              <a:defRPr sz="1600">
                <a:solidFill>
                  <a:schemeClr val="accent6">
                    <a:lumMod val="75000"/>
                  </a:schemeClr>
                </a:solidFill>
                <a:latin typeface="+mn-lt"/>
              </a:defRPr>
            </a:lvl3pPr>
            <a:lvl4pPr marL="1139825" indent="-293688" algn="l" rtl="0" eaLnBrk="1" fontAlgn="base" hangingPunct="1">
              <a:spcBef>
                <a:spcPct val="20000"/>
              </a:spcBef>
              <a:spcAft>
                <a:spcPct val="0"/>
              </a:spcAft>
              <a:buClr>
                <a:schemeClr val="accent2"/>
              </a:buClr>
              <a:buFont typeface="Arial" panose="020B0604020202020204" pitchFamily="34" charset="0"/>
              <a:buChar char="•"/>
              <a:defRPr sz="1400">
                <a:solidFill>
                  <a:schemeClr val="accent6">
                    <a:lumMod val="75000"/>
                  </a:schemeClr>
                </a:solidFill>
                <a:latin typeface="+mn-lt"/>
              </a:defRPr>
            </a:lvl4pPr>
            <a:lvl5pPr marL="1425575" indent="-285750" algn="l" rtl="0" eaLnBrk="1" fontAlgn="base" hangingPunct="1">
              <a:spcBef>
                <a:spcPct val="20000"/>
              </a:spcBef>
              <a:spcAft>
                <a:spcPct val="0"/>
              </a:spcAft>
              <a:buClr>
                <a:schemeClr val="accent2"/>
              </a:buClr>
              <a:buFont typeface="Arial" panose="020B0604020202020204" pitchFamily="34" charset="0"/>
              <a:buChar char="•"/>
              <a:defRPr sz="1200">
                <a:solidFill>
                  <a:schemeClr val="accent6">
                    <a:lumMod val="75000"/>
                  </a:schemeClr>
                </a:solidFill>
                <a:latin typeface="+mn-lt"/>
              </a:defRPr>
            </a:lvl5pPr>
            <a:lvl6pPr marL="25146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6pPr>
            <a:lvl7pPr marL="29718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7pPr>
            <a:lvl8pPr marL="34290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8pPr>
            <a:lvl9pPr marL="38862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9pPr>
          </a:lstStyle>
          <a:p>
            <a:pPr algn="ctr"/>
            <a:r>
              <a:rPr lang="en-US" kern="0" dirty="0" smtClean="0"/>
              <a:t>David A. Crass</a:t>
            </a:r>
          </a:p>
          <a:p>
            <a:pPr algn="ctr"/>
            <a:r>
              <a:rPr lang="en-US" sz="1400" kern="0" dirty="0" smtClean="0"/>
              <a:t>Partner, Michael Best</a:t>
            </a:r>
          </a:p>
          <a:p>
            <a:pPr algn="ctr"/>
            <a:r>
              <a:rPr lang="en-US" sz="1400" kern="0" dirty="0" smtClean="0">
                <a:hlinkClick r:id="rId3"/>
              </a:rPr>
              <a:t>dacrass@michaelbest.com</a:t>
            </a:r>
            <a:r>
              <a:rPr lang="en-US" sz="1400" kern="0" dirty="0" smtClean="0"/>
              <a:t> </a:t>
            </a:r>
            <a:endParaRPr lang="en-US" sz="1400" kern="0" dirty="0"/>
          </a:p>
        </p:txBody>
      </p:sp>
      <p:sp>
        <p:nvSpPr>
          <p:cNvPr id="7" name="Subtitle 2"/>
          <p:cNvSpPr txBox="1">
            <a:spLocks/>
          </p:cNvSpPr>
          <p:nvPr/>
        </p:nvSpPr>
        <p:spPr bwMode="auto">
          <a:xfrm>
            <a:off x="2667000" y="4191000"/>
            <a:ext cx="358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0"/>
              </a:spcBef>
              <a:spcAft>
                <a:spcPct val="0"/>
              </a:spcAft>
              <a:buClr>
                <a:schemeClr val="accent2"/>
              </a:buClr>
              <a:buFont typeface="Wingdings" charset="2"/>
              <a:buNone/>
              <a:defRPr sz="2000" baseline="0">
                <a:solidFill>
                  <a:schemeClr val="accent6">
                    <a:lumMod val="75000"/>
                  </a:schemeClr>
                </a:solidFill>
                <a:latin typeface="Arial" panose="020B0604020202020204" pitchFamily="34" charset="0"/>
                <a:ea typeface="+mn-ea"/>
                <a:cs typeface="Arial" panose="020B0604020202020204" pitchFamily="34" charset="0"/>
              </a:defRPr>
            </a:lvl1pPr>
            <a:lvl2pPr marL="569913" indent="-285750" algn="l" rtl="0" eaLnBrk="1" fontAlgn="base" hangingPunct="1">
              <a:spcBef>
                <a:spcPct val="20000"/>
              </a:spcBef>
              <a:spcAft>
                <a:spcPct val="0"/>
              </a:spcAft>
              <a:buClr>
                <a:schemeClr val="accent2"/>
              </a:buClr>
              <a:buFont typeface="Arial" panose="020B0604020202020204" pitchFamily="34" charset="0"/>
              <a:buChar char="•"/>
              <a:defRPr sz="1800">
                <a:solidFill>
                  <a:schemeClr val="accent6">
                    <a:lumMod val="75000"/>
                  </a:schemeClr>
                </a:solidFill>
                <a:latin typeface="+mn-lt"/>
              </a:defRPr>
            </a:lvl2pPr>
            <a:lvl3pPr marL="855663" indent="-279400" algn="l" rtl="0" eaLnBrk="1" fontAlgn="base" hangingPunct="1">
              <a:spcBef>
                <a:spcPct val="20000"/>
              </a:spcBef>
              <a:spcAft>
                <a:spcPct val="0"/>
              </a:spcAft>
              <a:buClr>
                <a:schemeClr val="accent2"/>
              </a:buClr>
              <a:buFont typeface="Arial" panose="020B0604020202020204" pitchFamily="34" charset="0"/>
              <a:buChar char="•"/>
              <a:defRPr sz="1600">
                <a:solidFill>
                  <a:schemeClr val="accent6">
                    <a:lumMod val="75000"/>
                  </a:schemeClr>
                </a:solidFill>
                <a:latin typeface="+mn-lt"/>
              </a:defRPr>
            </a:lvl3pPr>
            <a:lvl4pPr marL="1139825" indent="-293688" algn="l" rtl="0" eaLnBrk="1" fontAlgn="base" hangingPunct="1">
              <a:spcBef>
                <a:spcPct val="20000"/>
              </a:spcBef>
              <a:spcAft>
                <a:spcPct val="0"/>
              </a:spcAft>
              <a:buClr>
                <a:schemeClr val="accent2"/>
              </a:buClr>
              <a:buFont typeface="Arial" panose="020B0604020202020204" pitchFamily="34" charset="0"/>
              <a:buChar char="•"/>
              <a:defRPr sz="1400">
                <a:solidFill>
                  <a:schemeClr val="accent6">
                    <a:lumMod val="75000"/>
                  </a:schemeClr>
                </a:solidFill>
                <a:latin typeface="+mn-lt"/>
              </a:defRPr>
            </a:lvl4pPr>
            <a:lvl5pPr marL="1425575" indent="-285750" algn="l" rtl="0" eaLnBrk="1" fontAlgn="base" hangingPunct="1">
              <a:spcBef>
                <a:spcPct val="20000"/>
              </a:spcBef>
              <a:spcAft>
                <a:spcPct val="0"/>
              </a:spcAft>
              <a:buClr>
                <a:schemeClr val="accent2"/>
              </a:buClr>
              <a:buFont typeface="Arial" panose="020B0604020202020204" pitchFamily="34" charset="0"/>
              <a:buChar char="•"/>
              <a:defRPr sz="1200">
                <a:solidFill>
                  <a:schemeClr val="accent6">
                    <a:lumMod val="75000"/>
                  </a:schemeClr>
                </a:solidFill>
                <a:latin typeface="+mn-lt"/>
              </a:defRPr>
            </a:lvl5pPr>
            <a:lvl6pPr marL="25146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6pPr>
            <a:lvl7pPr marL="29718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7pPr>
            <a:lvl8pPr marL="34290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8pPr>
            <a:lvl9pPr marL="38862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9pPr>
          </a:lstStyle>
          <a:p>
            <a:pPr algn="ctr"/>
            <a:r>
              <a:rPr lang="en-US" kern="0" dirty="0" err="1" smtClean="0"/>
              <a:t>Slivia</a:t>
            </a:r>
            <a:r>
              <a:rPr lang="en-US" kern="0" dirty="0" smtClean="0"/>
              <a:t> G. </a:t>
            </a:r>
            <a:r>
              <a:rPr lang="en-US" kern="0" dirty="0" err="1" smtClean="0"/>
              <a:t>Onetti</a:t>
            </a:r>
            <a:r>
              <a:rPr lang="en-US" kern="0" dirty="0" smtClean="0"/>
              <a:t>, Ph.D.</a:t>
            </a:r>
          </a:p>
          <a:p>
            <a:pPr algn="ctr"/>
            <a:r>
              <a:rPr lang="en-US" sz="1400" dirty="0"/>
              <a:t>Director of Nutrition, Vita Plus </a:t>
            </a:r>
            <a:r>
              <a:rPr lang="en-US" sz="1400" dirty="0" smtClean="0"/>
              <a:t>Corporation</a:t>
            </a:r>
          </a:p>
          <a:p>
            <a:pPr algn="ctr"/>
            <a:r>
              <a:rPr lang="en-US" sz="1400" kern="0" dirty="0" smtClean="0">
                <a:hlinkClick r:id="rId4"/>
              </a:rPr>
              <a:t>sonetti@vitaplus.com</a:t>
            </a:r>
            <a:r>
              <a:rPr lang="en-US" sz="1400" kern="0" dirty="0" smtClean="0"/>
              <a:t> </a:t>
            </a:r>
          </a:p>
        </p:txBody>
      </p:sp>
      <p:sp>
        <p:nvSpPr>
          <p:cNvPr id="8" name="Subtitle 2"/>
          <p:cNvSpPr txBox="1">
            <a:spLocks/>
          </p:cNvSpPr>
          <p:nvPr/>
        </p:nvSpPr>
        <p:spPr bwMode="auto">
          <a:xfrm>
            <a:off x="2590800" y="22860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90000"/>
              </a:lnSpc>
              <a:spcBef>
                <a:spcPts val="0"/>
              </a:spcBef>
              <a:spcAft>
                <a:spcPct val="0"/>
              </a:spcAft>
              <a:buClr>
                <a:schemeClr val="accent2"/>
              </a:buClr>
              <a:buFont typeface="Wingdings" charset="2"/>
              <a:buNone/>
              <a:defRPr sz="2000" baseline="0">
                <a:solidFill>
                  <a:schemeClr val="accent6">
                    <a:lumMod val="75000"/>
                  </a:schemeClr>
                </a:solidFill>
                <a:latin typeface="Arial" panose="020B0604020202020204" pitchFamily="34" charset="0"/>
                <a:ea typeface="+mn-ea"/>
                <a:cs typeface="Arial" panose="020B0604020202020204" pitchFamily="34" charset="0"/>
              </a:defRPr>
            </a:lvl1pPr>
            <a:lvl2pPr marL="569913" indent="-285750" algn="l" rtl="0" eaLnBrk="1" fontAlgn="base" hangingPunct="1">
              <a:spcBef>
                <a:spcPct val="20000"/>
              </a:spcBef>
              <a:spcAft>
                <a:spcPct val="0"/>
              </a:spcAft>
              <a:buClr>
                <a:schemeClr val="accent2"/>
              </a:buClr>
              <a:buFont typeface="Arial" panose="020B0604020202020204" pitchFamily="34" charset="0"/>
              <a:buChar char="•"/>
              <a:defRPr sz="1800">
                <a:solidFill>
                  <a:schemeClr val="accent6">
                    <a:lumMod val="75000"/>
                  </a:schemeClr>
                </a:solidFill>
                <a:latin typeface="+mn-lt"/>
              </a:defRPr>
            </a:lvl2pPr>
            <a:lvl3pPr marL="855663" indent="-279400" algn="l" rtl="0" eaLnBrk="1" fontAlgn="base" hangingPunct="1">
              <a:spcBef>
                <a:spcPct val="20000"/>
              </a:spcBef>
              <a:spcAft>
                <a:spcPct val="0"/>
              </a:spcAft>
              <a:buClr>
                <a:schemeClr val="accent2"/>
              </a:buClr>
              <a:buFont typeface="Arial" panose="020B0604020202020204" pitchFamily="34" charset="0"/>
              <a:buChar char="•"/>
              <a:defRPr sz="1600">
                <a:solidFill>
                  <a:schemeClr val="accent6">
                    <a:lumMod val="75000"/>
                  </a:schemeClr>
                </a:solidFill>
                <a:latin typeface="+mn-lt"/>
              </a:defRPr>
            </a:lvl3pPr>
            <a:lvl4pPr marL="1139825" indent="-293688" algn="l" rtl="0" eaLnBrk="1" fontAlgn="base" hangingPunct="1">
              <a:spcBef>
                <a:spcPct val="20000"/>
              </a:spcBef>
              <a:spcAft>
                <a:spcPct val="0"/>
              </a:spcAft>
              <a:buClr>
                <a:schemeClr val="accent2"/>
              </a:buClr>
              <a:buFont typeface="Arial" panose="020B0604020202020204" pitchFamily="34" charset="0"/>
              <a:buChar char="•"/>
              <a:defRPr sz="1400">
                <a:solidFill>
                  <a:schemeClr val="accent6">
                    <a:lumMod val="75000"/>
                  </a:schemeClr>
                </a:solidFill>
                <a:latin typeface="+mn-lt"/>
              </a:defRPr>
            </a:lvl4pPr>
            <a:lvl5pPr marL="1425575" indent="-285750" algn="l" rtl="0" eaLnBrk="1" fontAlgn="base" hangingPunct="1">
              <a:spcBef>
                <a:spcPct val="20000"/>
              </a:spcBef>
              <a:spcAft>
                <a:spcPct val="0"/>
              </a:spcAft>
              <a:buClr>
                <a:schemeClr val="accent2"/>
              </a:buClr>
              <a:buFont typeface="Arial" panose="020B0604020202020204" pitchFamily="34" charset="0"/>
              <a:buChar char="•"/>
              <a:defRPr sz="1200">
                <a:solidFill>
                  <a:schemeClr val="accent6">
                    <a:lumMod val="75000"/>
                  </a:schemeClr>
                </a:solidFill>
                <a:latin typeface="+mn-lt"/>
              </a:defRPr>
            </a:lvl5pPr>
            <a:lvl6pPr marL="25146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6pPr>
            <a:lvl7pPr marL="29718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7pPr>
            <a:lvl8pPr marL="34290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8pPr>
            <a:lvl9pPr marL="3886200" indent="-228600" algn="l" rtl="0" eaLnBrk="1" fontAlgn="base" hangingPunct="1">
              <a:spcBef>
                <a:spcPct val="20000"/>
              </a:spcBef>
              <a:spcAft>
                <a:spcPct val="0"/>
              </a:spcAft>
              <a:buClr>
                <a:srgbClr val="A27D0C"/>
              </a:buClr>
              <a:buFont typeface="Wingdings" charset="2"/>
              <a:buChar char="§"/>
              <a:defRPr>
                <a:solidFill>
                  <a:srgbClr val="473B63"/>
                </a:solidFill>
                <a:latin typeface="+mn-lt"/>
              </a:defRPr>
            </a:lvl9pPr>
          </a:lstStyle>
          <a:p>
            <a:pPr algn="ctr"/>
            <a:r>
              <a:rPr lang="en-US" sz="2400" b="1" kern="0" dirty="0" smtClean="0"/>
              <a:t>Presenters</a:t>
            </a:r>
            <a:endParaRPr lang="en-US" sz="1600" b="1" kern="0" dirty="0" smtClean="0"/>
          </a:p>
        </p:txBody>
      </p:sp>
    </p:spTree>
    <p:extLst>
      <p:ext uri="{BB962C8B-B14F-4D97-AF65-F5344CB8AC3E}">
        <p14:creationId xmlns:p14="http://schemas.microsoft.com/office/powerpoint/2010/main" val="259069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VFD Drugs Coming</a:t>
            </a:r>
          </a:p>
        </p:txBody>
      </p:sp>
      <p:sp>
        <p:nvSpPr>
          <p:cNvPr id="3" name="Content Placeholder 2"/>
          <p:cNvSpPr>
            <a:spLocks noGrp="1"/>
          </p:cNvSpPr>
          <p:nvPr>
            <p:ph idx="1"/>
          </p:nvPr>
        </p:nvSpPr>
        <p:spPr/>
        <p:txBody>
          <a:bodyPr/>
          <a:lstStyle/>
          <a:p>
            <a:r>
              <a:rPr lang="en-US" dirty="0"/>
              <a:t>Because of Guidance for Industry (GFI) documents #209 and #213, all medically important antibiotics used in the feed or water of food animals must be authorized for use by a veterinarian starting January 1, 2017.</a:t>
            </a:r>
          </a:p>
          <a:p>
            <a:pPr lvl="1"/>
            <a:r>
              <a:rPr lang="en-US" dirty="0"/>
              <a:t>In feed – A VFD</a:t>
            </a:r>
          </a:p>
          <a:p>
            <a:pPr lvl="1"/>
            <a:r>
              <a:rPr lang="en-US" dirty="0"/>
              <a:t>In water – a prescription</a:t>
            </a:r>
          </a:p>
        </p:txBody>
      </p:sp>
    </p:spTree>
    <p:extLst>
      <p:ext uri="{BB962C8B-B14F-4D97-AF65-F5344CB8AC3E}">
        <p14:creationId xmlns:p14="http://schemas.microsoft.com/office/powerpoint/2010/main" val="362599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VFD Drugs Coming</a:t>
            </a:r>
          </a:p>
        </p:txBody>
      </p:sp>
      <p:sp>
        <p:nvSpPr>
          <p:cNvPr id="3" name="Content Placeholder 2"/>
          <p:cNvSpPr>
            <a:spLocks noGrp="1"/>
          </p:cNvSpPr>
          <p:nvPr>
            <p:ph idx="1"/>
          </p:nvPr>
        </p:nvSpPr>
        <p:spPr/>
        <p:txBody>
          <a:bodyPr/>
          <a:lstStyle/>
          <a:p>
            <a:r>
              <a:rPr lang="en-US" dirty="0"/>
              <a:t>These medically-important antibiotics are defined in GFI #152, Appendix A.    Examples are…</a:t>
            </a:r>
          </a:p>
          <a:p>
            <a:pPr lvl="1"/>
            <a:r>
              <a:rPr lang="en-US" dirty="0"/>
              <a:t>Oxytetracycline (e.g., </a:t>
            </a:r>
            <a:r>
              <a:rPr lang="en-US" dirty="0" err="1"/>
              <a:t>Terramycin</a:t>
            </a:r>
            <a:r>
              <a:rPr lang="en-US" dirty="0"/>
              <a:t>)</a:t>
            </a:r>
          </a:p>
          <a:p>
            <a:pPr lvl="1"/>
            <a:r>
              <a:rPr lang="en-US" dirty="0"/>
              <a:t>Chlortetracycline (e.g., </a:t>
            </a:r>
            <a:r>
              <a:rPr lang="en-US" dirty="0" err="1"/>
              <a:t>Aureomycin</a:t>
            </a:r>
            <a:r>
              <a:rPr lang="en-US" dirty="0"/>
              <a:t>)</a:t>
            </a:r>
          </a:p>
          <a:p>
            <a:pPr lvl="1"/>
            <a:r>
              <a:rPr lang="en-US" dirty="0"/>
              <a:t>Tylosin (e.g., Tylan)</a:t>
            </a:r>
          </a:p>
          <a:p>
            <a:pPr lvl="1"/>
            <a:r>
              <a:rPr lang="en-US" dirty="0"/>
              <a:t>Lincomycin (e.g., </a:t>
            </a:r>
            <a:r>
              <a:rPr lang="en-US" dirty="0" err="1"/>
              <a:t>Lincocin</a:t>
            </a:r>
            <a:r>
              <a:rPr lang="en-US" dirty="0"/>
              <a:t>)</a:t>
            </a:r>
          </a:p>
          <a:p>
            <a:pPr lvl="1"/>
            <a:r>
              <a:rPr lang="en-US" dirty="0"/>
              <a:t>Neomycin (e.g., </a:t>
            </a:r>
            <a:r>
              <a:rPr lang="en-US" dirty="0" err="1"/>
              <a:t>Neomix</a:t>
            </a:r>
            <a:r>
              <a:rPr lang="en-US" dirty="0"/>
              <a:t>)</a:t>
            </a:r>
          </a:p>
        </p:txBody>
      </p:sp>
    </p:spTree>
    <p:extLst>
      <p:ext uri="{BB962C8B-B14F-4D97-AF65-F5344CB8AC3E}">
        <p14:creationId xmlns:p14="http://schemas.microsoft.com/office/powerpoint/2010/main" val="11032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 that don’t require a VFD</a:t>
            </a:r>
          </a:p>
        </p:txBody>
      </p:sp>
      <p:sp>
        <p:nvSpPr>
          <p:cNvPr id="3" name="Content Placeholder 2"/>
          <p:cNvSpPr>
            <a:spLocks noGrp="1"/>
          </p:cNvSpPr>
          <p:nvPr>
            <p:ph idx="1"/>
          </p:nvPr>
        </p:nvSpPr>
        <p:spPr/>
        <p:txBody>
          <a:bodyPr>
            <a:normAutofit fontScale="92500" lnSpcReduction="20000"/>
          </a:bodyPr>
          <a:lstStyle/>
          <a:p>
            <a:r>
              <a:rPr lang="en-US" dirty="0"/>
              <a:t>These are drugs that are not “medically important” antibiotics.</a:t>
            </a:r>
          </a:p>
          <a:p>
            <a:r>
              <a:rPr lang="en-US" dirty="0"/>
              <a:t>Ionophores</a:t>
            </a:r>
          </a:p>
          <a:p>
            <a:pPr lvl="1"/>
            <a:r>
              <a:rPr lang="en-US" dirty="0"/>
              <a:t>Monensin (</a:t>
            </a:r>
            <a:r>
              <a:rPr lang="en-US" dirty="0" err="1"/>
              <a:t>Rumensin</a:t>
            </a:r>
            <a:r>
              <a:rPr lang="en-US" dirty="0"/>
              <a:t>)</a:t>
            </a:r>
          </a:p>
          <a:p>
            <a:pPr lvl="1"/>
            <a:r>
              <a:rPr lang="en-US" dirty="0"/>
              <a:t>Lasalocid (</a:t>
            </a:r>
            <a:r>
              <a:rPr lang="en-US" dirty="0" err="1"/>
              <a:t>Bovatec</a:t>
            </a:r>
            <a:r>
              <a:rPr lang="en-US" dirty="0"/>
              <a:t>)</a:t>
            </a:r>
          </a:p>
          <a:p>
            <a:pPr lvl="1"/>
            <a:r>
              <a:rPr lang="en-US" dirty="0" err="1"/>
              <a:t>Laidlomycin</a:t>
            </a:r>
            <a:r>
              <a:rPr lang="en-US" dirty="0"/>
              <a:t> (Catalyst)</a:t>
            </a:r>
          </a:p>
          <a:p>
            <a:r>
              <a:rPr lang="en-US" dirty="0" err="1"/>
              <a:t>Decoquinate</a:t>
            </a:r>
            <a:r>
              <a:rPr lang="en-US" dirty="0"/>
              <a:t> (</a:t>
            </a:r>
            <a:r>
              <a:rPr lang="en-US" dirty="0" err="1"/>
              <a:t>Deccox</a:t>
            </a:r>
            <a:r>
              <a:rPr lang="en-US" dirty="0"/>
              <a:t>)</a:t>
            </a:r>
          </a:p>
          <a:p>
            <a:r>
              <a:rPr lang="en-US" dirty="0" err="1"/>
              <a:t>Amprolium</a:t>
            </a:r>
            <a:r>
              <a:rPr lang="en-US" dirty="0"/>
              <a:t> (</a:t>
            </a:r>
            <a:r>
              <a:rPr lang="en-US" dirty="0" err="1"/>
              <a:t>Corid</a:t>
            </a:r>
            <a:r>
              <a:rPr lang="en-US" dirty="0"/>
              <a:t>)</a:t>
            </a:r>
          </a:p>
          <a:p>
            <a:r>
              <a:rPr lang="en-US" dirty="0"/>
              <a:t>Bacitracin</a:t>
            </a:r>
          </a:p>
          <a:p>
            <a:r>
              <a:rPr lang="en-US" dirty="0" err="1"/>
              <a:t>Mecadox</a:t>
            </a:r>
            <a:r>
              <a:rPr lang="en-US" dirty="0"/>
              <a:t> (Carbadox)</a:t>
            </a:r>
          </a:p>
        </p:txBody>
      </p:sp>
    </p:spTree>
    <p:extLst>
      <p:ext uri="{BB962C8B-B14F-4D97-AF65-F5344CB8AC3E}">
        <p14:creationId xmlns:p14="http://schemas.microsoft.com/office/powerpoint/2010/main" val="3201548523"/>
      </p:ext>
    </p:extLst>
  </p:cSld>
  <p:clrMapOvr>
    <a:masterClrMapping/>
  </p:clrMapOvr>
</p:sld>
</file>

<file path=ppt/theme/theme1.xml><?xml version="1.0" encoding="utf-8"?>
<a:theme xmlns:a="http://schemas.openxmlformats.org/drawingml/2006/main" name="MichaelBest -Template">
  <a:themeElements>
    <a:clrScheme name="Michael Best &amp; Friedrich LLP">
      <a:dk1>
        <a:srgbClr val="3C1053"/>
      </a:dk1>
      <a:lt1>
        <a:srgbClr val="FFFFFF"/>
      </a:lt1>
      <a:dk2>
        <a:srgbClr val="000000"/>
      </a:dk2>
      <a:lt2>
        <a:srgbClr val="FFFFFF"/>
      </a:lt2>
      <a:accent1>
        <a:srgbClr val="E1CD00"/>
      </a:accent1>
      <a:accent2>
        <a:srgbClr val="009FDF"/>
      </a:accent2>
      <a:accent3>
        <a:srgbClr val="009639"/>
      </a:accent3>
      <a:accent4>
        <a:srgbClr val="84BD00"/>
      </a:accent4>
      <a:accent5>
        <a:srgbClr val="D0D0CE"/>
      </a:accent5>
      <a:accent6>
        <a:srgbClr val="888B8D"/>
      </a:accent6>
      <a:hlink>
        <a:srgbClr val="009FDF"/>
      </a:hlink>
      <a:folHlink>
        <a:srgbClr val="0096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Milwauke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lwauke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lwauke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lwauke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lwauke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lwauke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lwauke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lwauke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lwauke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lwauke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lwauke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lwauke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MichaelBest -Template</Template>
  <TotalTime>28</TotalTime>
  <Words>3638</Words>
  <Application>Microsoft Office PowerPoint</Application>
  <PresentationFormat>On-screen Show (4:3)</PresentationFormat>
  <Paragraphs>280</Paragraphs>
  <Slides>62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62</vt:i4>
      </vt:variant>
    </vt:vector>
  </HeadingPairs>
  <TitlesOfParts>
    <vt:vector size="75" baseType="lpstr">
      <vt:lpstr>Arial</vt:lpstr>
      <vt:lpstr>Arial MT Bd</vt:lpstr>
      <vt:lpstr>Calibri</vt:lpstr>
      <vt:lpstr>Calibri Light</vt:lpstr>
      <vt:lpstr>Georgia</vt:lpstr>
      <vt:lpstr>Myriad Pro</vt:lpstr>
      <vt:lpstr>Symbol</vt:lpstr>
      <vt:lpstr>Times New Roman</vt:lpstr>
      <vt:lpstr>Wingdings</vt:lpstr>
      <vt:lpstr>MichaelBest -Template</vt:lpstr>
      <vt:lpstr>Custom Design</vt:lpstr>
      <vt:lpstr>Office Theme</vt:lpstr>
      <vt:lpstr>1_Office Theme</vt:lpstr>
      <vt:lpstr>The VFD’s are Coming! What Dairy Producers Need to Know</vt:lpstr>
      <vt:lpstr>The VFD Final Rule and Changes Coming on January 1, 2017</vt:lpstr>
      <vt:lpstr>The VFD Final Rule </vt:lpstr>
      <vt:lpstr>Some Confusion</vt:lpstr>
      <vt:lpstr>What is a VFD drug?</vt:lpstr>
      <vt:lpstr>How can you spot a VFD drug?</vt:lpstr>
      <vt:lpstr>More VFD Drugs Coming</vt:lpstr>
      <vt:lpstr>More VFD Drugs Coming</vt:lpstr>
      <vt:lpstr>Drugs that don’t require a VFD</vt:lpstr>
      <vt:lpstr>PowerPoint Presentation</vt:lpstr>
      <vt:lpstr>PowerPoint Presentation</vt:lpstr>
      <vt:lpstr>Definition…</vt:lpstr>
      <vt:lpstr>In the new VFD rule…</vt:lpstr>
      <vt:lpstr>For a Category II Feed Drug…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be included in a VFD?</vt:lpstr>
      <vt:lpstr>PowerPoint Presentation</vt:lpstr>
      <vt:lpstr>PowerPoint Presentation</vt:lpstr>
      <vt:lpstr>PowerPoint Presentation</vt:lpstr>
      <vt:lpstr>PowerPoint Presentation</vt:lpstr>
      <vt:lpstr>PowerPoint Presentation</vt:lpstr>
      <vt:lpstr>The VFD may also contain…</vt:lpstr>
      <vt:lpstr>PowerPoint Presentation</vt:lpstr>
      <vt:lpstr>Procedures for a Feed Containing a Medically Important Antibiotic</vt:lpstr>
      <vt:lpstr>Procedures for a Feed Containing a Medically Important Antibiotic</vt:lpstr>
      <vt:lpstr>Procedures for a Feed Containing a Medically Important Antibiotic</vt:lpstr>
      <vt:lpstr>Expiration Date vs. Duration</vt:lpstr>
      <vt:lpstr>Client Responsibilities</vt:lpstr>
      <vt:lpstr>Client Responsibilities</vt:lpstr>
      <vt:lpstr>Procedures for a Feed Containing a Medically Important Antibiotic</vt:lpstr>
      <vt:lpstr>VFD Required?</vt:lpstr>
      <vt:lpstr>VFD Required?</vt:lpstr>
      <vt:lpstr>Will I need a new VFD for each pen of cattle in a feedlot or each time I pick up a medicated mineral?</vt:lpstr>
      <vt:lpstr>Water vs. Feed, as of January 1, 2017</vt:lpstr>
      <vt:lpstr>Veterinarians are…</vt:lpstr>
      <vt:lpstr>In the animal health isle at the farm supply store….</vt:lpstr>
      <vt:lpstr>Type A medicated articles</vt:lpstr>
      <vt:lpstr>The producer is going to pulse dose</vt:lpstr>
      <vt:lpstr>Who is responsible for determining the amount of feed?</vt:lpstr>
      <vt:lpstr>Who is responsible for keeping track of the amount of feed sold?</vt:lpstr>
      <vt:lpstr>What about a distributor with multiple sites?</vt:lpstr>
      <vt:lpstr>PowerPoint Presentation</vt:lpstr>
      <vt:lpstr>The VFDs are coming –  What dairy producers needs to know</vt:lpstr>
      <vt:lpstr>Key principles </vt:lpstr>
      <vt:lpstr>PowerPoint Presentation</vt:lpstr>
      <vt:lpstr>PowerPoint Presentation</vt:lpstr>
      <vt:lpstr>PowerPoint Presentation</vt:lpstr>
      <vt:lpstr>PowerPoint Presentation</vt:lpstr>
      <vt:lpstr>PowerPoint Presentation</vt:lpstr>
      <vt:lpstr>PowerPoint Presentation</vt:lpstr>
      <vt:lpstr>Practical stuff…VFDs </vt:lpstr>
      <vt:lpstr>Practical stuff…VFDs </vt:lpstr>
      <vt:lpstr>Practical stuff…Producers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VFD’s are Coming! What Dairy Producers Need to Know</dc:title>
  <dc:creator>Sawyer, Mallory R (18293)</dc:creator>
  <cp:lastModifiedBy>Emilie Briggs</cp:lastModifiedBy>
  <cp:revision>5</cp:revision>
  <dcterms:created xsi:type="dcterms:W3CDTF">2016-12-22T13:53:57Z</dcterms:created>
  <dcterms:modified xsi:type="dcterms:W3CDTF">2016-12-23T03:14:50Z</dcterms:modified>
</cp:coreProperties>
</file>